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814" r:id="rId2"/>
    <p:sldId id="2740" r:id="rId3"/>
    <p:sldId id="2807" r:id="rId4"/>
    <p:sldId id="2808" r:id="rId5"/>
    <p:sldId id="2809" r:id="rId6"/>
    <p:sldId id="2810" r:id="rId7"/>
    <p:sldId id="2811" r:id="rId8"/>
    <p:sldId id="2726" r:id="rId9"/>
    <p:sldId id="2812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4080"/>
    <a:srgbClr val="FF0000"/>
    <a:srgbClr val="5DBACA"/>
    <a:srgbClr val="FFBF56"/>
    <a:srgbClr val="FFFFFF"/>
    <a:srgbClr val="3D3832"/>
    <a:srgbClr val="71985E"/>
    <a:srgbClr val="6876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71"/>
    <p:restoredTop sz="94694"/>
  </p:normalViewPr>
  <p:slideViewPr>
    <p:cSldViewPr snapToGrid="0">
      <p:cViewPr varScale="1">
        <p:scale>
          <a:sx n="117" d="100"/>
          <a:sy n="117" d="100"/>
        </p:scale>
        <p:origin x="121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5" d="100"/>
          <a:sy n="105" d="100"/>
        </p:scale>
        <p:origin x="-3256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  <a:cs typeface="MS PGothic" charset="0"/>
              </a:defRPr>
            </a:lvl1pPr>
          </a:lstStyle>
          <a:p>
            <a:pPr>
              <a:defRPr/>
            </a:pPr>
            <a:fld id="{B1A08495-F398-2042-A129-69669177925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6350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2000" y="838200"/>
            <a:ext cx="5638800" cy="4267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6629400"/>
            <a:ext cx="5105400" cy="1828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Textformatierung des Masters zu bearbeiten.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  <a:cs typeface="MS PGothic" charset="0"/>
              </a:defRPr>
            </a:lvl1pPr>
          </a:lstStyle>
          <a:p>
            <a:pPr>
              <a:defRPr/>
            </a:pPr>
            <a:fld id="{3C54DE36-B40C-0A44-A068-D4E9D3D8381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762000" y="5486400"/>
            <a:ext cx="586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defRPr/>
            </a:pPr>
            <a:endParaRPr lang="de-DE">
              <a:ea typeface="MS PGothic" charset="0"/>
              <a:cs typeface="MS PGothic" charset="0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762000" y="5562600"/>
            <a:ext cx="831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5DBACA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 eaLnBrk="0" hangingPunct="0">
              <a:defRPr/>
            </a:pPr>
            <a:r>
              <a:rPr lang="de-DE" sz="1400">
                <a:cs typeface="+mn-cs"/>
              </a:rPr>
              <a:t>Notizen:</a:t>
            </a:r>
            <a:endParaRPr lang="de-D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50271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  <a:cs typeface="MS PGothic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F89B1AC2-30E3-F740-9680-3510D7115FB0}" type="slidenum">
              <a:rPr lang="de-DE" sz="1200" smtClean="0">
                <a:latin typeface="Times" charset="0"/>
              </a:rPr>
              <a:pPr>
                <a:defRPr/>
              </a:pPr>
              <a:t>1</a:t>
            </a:fld>
            <a:endParaRPr lang="de-DE" sz="1200">
              <a:latin typeface="Times" charset="0"/>
            </a:endParaRPr>
          </a:p>
        </p:txBody>
      </p:sp>
      <p:sp>
        <p:nvSpPr>
          <p:cNvPr id="23326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762000" y="1447800"/>
            <a:ext cx="5689600" cy="4267200"/>
          </a:xfrm>
          <a:solidFill>
            <a:srgbClr val="FFFFFF"/>
          </a:solidFill>
          <a:ln/>
        </p:spPr>
      </p:sp>
      <p:sp>
        <p:nvSpPr>
          <p:cNvPr id="2" name="Notizen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9795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6600" y="838200"/>
            <a:ext cx="5689600" cy="4267200"/>
          </a:xfrm>
          <a:solidFill>
            <a:srgbClr val="FFFFFF"/>
          </a:solidFill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0252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6600" y="838200"/>
            <a:ext cx="5689600" cy="4267200"/>
          </a:xfrm>
          <a:solidFill>
            <a:srgbClr val="FFFFFF"/>
          </a:solidFill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952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6600" y="838200"/>
            <a:ext cx="5689600" cy="4267200"/>
          </a:xfrm>
          <a:solidFill>
            <a:srgbClr val="FFFFFF"/>
          </a:solidFill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0100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6600" y="838200"/>
            <a:ext cx="5689600" cy="4267200"/>
          </a:xfrm>
          <a:solidFill>
            <a:srgbClr val="FFFFFF"/>
          </a:solidFill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515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6600" y="838200"/>
            <a:ext cx="5689600" cy="4267200"/>
          </a:xfrm>
          <a:solidFill>
            <a:srgbClr val="FFFFFF"/>
          </a:solidFill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546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6600" y="838200"/>
            <a:ext cx="5689600" cy="4267200"/>
          </a:xfrm>
          <a:solidFill>
            <a:srgbClr val="FFFFFF"/>
          </a:solidFill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8471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6600" y="838200"/>
            <a:ext cx="5689600" cy="4267200"/>
          </a:xfrm>
          <a:solidFill>
            <a:srgbClr val="FFFFFF"/>
          </a:solidFill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722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6600" y="838200"/>
            <a:ext cx="5689600" cy="4267200"/>
          </a:xfrm>
          <a:solidFill>
            <a:srgbClr val="FFFFFF"/>
          </a:solidFill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828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de-DE" dirty="0"/>
              <a:t>© Dr. Wolfgang Schröder Personal-Systeme</a:t>
            </a:r>
            <a:endParaRPr lang="de-DE" sz="1000" b="0" i="0" dirty="0">
              <a:solidFill>
                <a:schemeClr val="hlink"/>
              </a:solidFill>
              <a:latin typeface="Times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96358"/>
            <a:ext cx="22860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E9ABE-B139-C34C-A07C-60F73DEA7BB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6217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de-DE" dirty="0"/>
              <a:t>© Dr. Wolfgang Schröder Personal-Systeme</a:t>
            </a:r>
            <a:endParaRPr lang="de-DE" sz="1000" b="0" i="0" dirty="0">
              <a:solidFill>
                <a:schemeClr val="hlink"/>
              </a:solidFill>
              <a:latin typeface="Times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83528-7424-8E48-AA4C-BBE407DBF9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8158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de-DE"/>
              <a:t>© Dr. Wolfgang Schröder Personal-Systeme www.dr-schroeder-personalsysteme.de</a:t>
            </a:r>
            <a:endParaRPr lang="de-DE" sz="1000" b="0" i="0">
              <a:solidFill>
                <a:schemeClr val="hlink"/>
              </a:solidFill>
              <a:latin typeface="Times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C39C3-BC7D-6F4C-85A4-6512ED315BD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9990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de-DE"/>
              <a:t>© Dr. Wolfgang Schröder Personal-Systeme www.dr-schroeder-personalsysteme.de</a:t>
            </a:r>
            <a:endParaRPr lang="de-DE" sz="1000" b="0" i="0">
              <a:solidFill>
                <a:schemeClr val="hlink"/>
              </a:solidFill>
              <a:latin typeface="Times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F1045-A30F-6543-B43C-E151C15F4B0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1680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81800" y="165100"/>
            <a:ext cx="2133600" cy="5549900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81000" y="165100"/>
            <a:ext cx="6248400" cy="55499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de-DE"/>
              <a:t>© Dr. Wolfgang Schröder Personal-Systeme www.dr-schroeder-personalsysteme.de</a:t>
            </a:r>
            <a:endParaRPr lang="de-DE" sz="1000" b="0" i="0">
              <a:solidFill>
                <a:schemeClr val="hlink"/>
              </a:solidFill>
              <a:latin typeface="Times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11968-84DC-AF43-ADCC-22E5894006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133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22800" y="165100"/>
            <a:ext cx="4191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534400" cy="449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40300" y="6400800"/>
            <a:ext cx="16129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7213" y="6226175"/>
            <a:ext cx="4032250" cy="5461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 i="1">
                <a:solidFill>
                  <a:srgbClr val="004080"/>
                </a:solidFill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r>
              <a:rPr lang="de-DE" sz="1400" dirty="0"/>
              <a:t>© Dr. Wolfgang Schröder Personal-Systeme</a:t>
            </a:r>
            <a:endParaRPr lang="de-DE" sz="1000" b="0" i="0" dirty="0">
              <a:solidFill>
                <a:schemeClr val="hlink"/>
              </a:solidFill>
              <a:latin typeface="Times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i="1">
                <a:cs typeface="MS PGothic" charset="0"/>
              </a:defRPr>
            </a:lvl1pPr>
          </a:lstStyle>
          <a:p>
            <a:pPr>
              <a:defRPr/>
            </a:pPr>
            <a:fld id="{355193DF-CCBD-B34B-8A07-65F4E95D6CF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1050925" y="136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de-DE" sz="2400">
              <a:latin typeface="Times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ＭＳ Ｐゴシック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Helvetica" charset="0"/>
          <a:ea typeface="ＭＳ Ｐゴシック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Helvetica" charset="0"/>
          <a:ea typeface="ＭＳ Ｐゴシック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Helvetica" charset="0"/>
          <a:ea typeface="ＭＳ Ｐゴシック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Helvetica" charset="0"/>
          <a:ea typeface="ＭＳ Ｐゴシック" charset="0"/>
          <a:cs typeface="MS PGothic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Helvetica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Helvetica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Helvetica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Helvetic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" charset="0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" charset="0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charset="0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MS PGothic" pitchFamily="34" charset="-128"/>
          <a:cs typeface="MS PGothic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528637" y="3227854"/>
            <a:ext cx="8310563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99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r>
              <a:rPr lang="de-DE" b="1" dirty="0">
                <a:solidFill>
                  <a:srgbClr val="00408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Folienvorschläge zum S.M.A.R.T.-Formulierung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524072" y="5381987"/>
            <a:ext cx="3184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de-DE" sz="1200" b="1" i="1" dirty="0">
                <a:solidFill>
                  <a:srgbClr val="004080"/>
                </a:solidFill>
                <a:effectLst/>
                <a:latin typeface="Helvetica"/>
                <a:ea typeface="Times New Roman"/>
                <a:cs typeface="Times New Roman"/>
              </a:rPr>
              <a:t>Dr. Wolfgang Schröder</a:t>
            </a:r>
            <a:endParaRPr lang="de-DE" sz="1200" dirty="0">
              <a:solidFill>
                <a:srgbClr val="004080"/>
              </a:solidFill>
              <a:effectLst/>
              <a:latin typeface="Times"/>
              <a:ea typeface="Times"/>
              <a:cs typeface="Times New Roman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0C2FA9-03C5-5B45-A428-16B9AC278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AE9ABE-B139-C34C-A07C-60F73DEA7BB6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6E05624-482A-5F40-8101-A437FCE31177}"/>
              </a:ext>
            </a:extLst>
          </p:cNvPr>
          <p:cNvSpPr txBox="1"/>
          <p:nvPr/>
        </p:nvSpPr>
        <p:spPr>
          <a:xfrm>
            <a:off x="936171" y="457200"/>
            <a:ext cx="53699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FKTool</a:t>
            </a:r>
            <a:r>
              <a:rPr lang="de-DE" dirty="0"/>
              <a:t> 6.1.2 Folien zur SMART-Formulierung</a:t>
            </a:r>
          </a:p>
        </p:txBody>
      </p:sp>
    </p:spTree>
    <p:extLst>
      <p:ext uri="{BB962C8B-B14F-4D97-AF65-F5344CB8AC3E}">
        <p14:creationId xmlns:p14="http://schemas.microsoft.com/office/powerpoint/2010/main" val="3688602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Text Box 2"/>
          <p:cNvSpPr txBox="1">
            <a:spLocks noChangeArrowheads="1"/>
          </p:cNvSpPr>
          <p:nvPr/>
        </p:nvSpPr>
        <p:spPr bwMode="auto">
          <a:xfrm>
            <a:off x="111759" y="163490"/>
            <a:ext cx="36754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Veränderungsmethodik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AC67464-04F5-B343-8D71-98E2CCC8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4124" y="5953290"/>
            <a:ext cx="2286000" cy="457200"/>
          </a:xfrm>
        </p:spPr>
        <p:txBody>
          <a:bodyPr/>
          <a:lstStyle/>
          <a:p>
            <a:pPr>
              <a:defRPr/>
            </a:pPr>
            <a:fld id="{F8AE9ABE-B139-C34C-A07C-60F73DEA7BB6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53" name="Text Box 2">
            <a:extLst>
              <a:ext uri="{FF2B5EF4-FFF2-40B4-BE49-F238E27FC236}">
                <a16:creationId xmlns:a16="http://schemas.microsoft.com/office/drawing/2014/main" id="{58D492E2-676F-1D49-AF52-64114C0EE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332" y="1401492"/>
            <a:ext cx="7720937" cy="1509981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84090" tIns="42045" rIns="84090" bIns="42045">
            <a:spAutoFit/>
          </a:bodyPr>
          <a:lstStyle>
            <a:lvl1pPr defTabSz="193675" eaLnBrk="0" hangingPunct="0">
              <a:tabLst>
                <a:tab pos="190500" algn="l"/>
              </a:tabLs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1pPr>
            <a:lvl2pPr marL="742950" indent="-285750" defTabSz="193675" eaLnBrk="0" hangingPunct="0">
              <a:tabLst>
                <a:tab pos="190500" algn="l"/>
              </a:tabLs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2pPr>
            <a:lvl3pPr marL="1143000" indent="-228600" defTabSz="193675" eaLnBrk="0" hangingPunct="0">
              <a:tabLst>
                <a:tab pos="190500" algn="l"/>
              </a:tabLs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3pPr>
            <a:lvl4pPr marL="1600200" indent="-228600" defTabSz="193675" eaLnBrk="0" hangingPunct="0">
              <a:tabLst>
                <a:tab pos="190500" algn="l"/>
              </a:tabLs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4pPr>
            <a:lvl5pPr marL="2057400" indent="-228600" defTabSz="193675" eaLnBrk="0" hangingPunct="0">
              <a:tabLst>
                <a:tab pos="190500" algn="l"/>
              </a:tabLs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5pPr>
            <a:lvl6pPr marL="2514600" indent="-228600" defTabSz="193675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6pPr>
            <a:lvl7pPr marL="2971800" indent="-228600" defTabSz="193675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7pPr>
            <a:lvl8pPr marL="3429000" indent="-228600" defTabSz="193675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8pPr>
            <a:lvl9pPr marL="3886200" indent="-228600" defTabSz="193675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552"/>
              </a:spcBef>
              <a:defRPr/>
            </a:pPr>
            <a:r>
              <a:rPr lang="de-DE" sz="2177" b="1" dirty="0">
                <a:latin typeface="Calibri" panose="020F0502020204030204" pitchFamily="34" charset="0"/>
                <a:cs typeface="Calibri" panose="020F0502020204030204" pitchFamily="34" charset="0"/>
              </a:rPr>
              <a:t>Ziele = Ergebnisse!!! müssen S.M.A.R.T formuliert sein:</a:t>
            </a:r>
          </a:p>
          <a:p>
            <a:pPr>
              <a:lnSpc>
                <a:spcPts val="1563"/>
              </a:lnSpc>
              <a:spcBef>
                <a:spcPts val="91"/>
              </a:spcBef>
              <a:defRPr/>
            </a:pPr>
            <a:r>
              <a:rPr lang="de-DE" sz="1289" b="1" dirty="0">
                <a:latin typeface="Calibri" panose="020F0502020204030204" pitchFamily="34" charset="0"/>
                <a:cs typeface="Calibri" panose="020F0502020204030204" pitchFamily="34" charset="0"/>
              </a:rPr>
              <a:t>	*	</a:t>
            </a:r>
            <a:r>
              <a:rPr lang="de-DE" sz="1289" b="1" u="sng" dirty="0">
                <a:latin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de-DE" sz="1289" b="1" dirty="0" err="1">
                <a:latin typeface="Calibri" panose="020F0502020204030204" pitchFamily="34" charset="0"/>
                <a:cs typeface="Calibri" panose="020F0502020204030204" pitchFamily="34" charset="0"/>
              </a:rPr>
              <a:t>pecific</a:t>
            </a:r>
            <a:r>
              <a:rPr lang="de-DE" sz="1289" b="1" dirty="0">
                <a:latin typeface="Calibri" panose="020F0502020204030204" pitchFamily="34" charset="0"/>
                <a:cs typeface="Calibri" panose="020F0502020204030204" pitchFamily="34" charset="0"/>
              </a:rPr>
              <a:t> (genau beschrieben)</a:t>
            </a:r>
          </a:p>
          <a:p>
            <a:pPr>
              <a:lnSpc>
                <a:spcPts val="1563"/>
              </a:lnSpc>
              <a:spcBef>
                <a:spcPts val="91"/>
              </a:spcBef>
              <a:defRPr/>
            </a:pPr>
            <a:r>
              <a:rPr lang="de-DE" sz="1289" b="1" dirty="0">
                <a:latin typeface="Calibri" panose="020F0502020204030204" pitchFamily="34" charset="0"/>
                <a:cs typeface="Calibri" panose="020F0502020204030204" pitchFamily="34" charset="0"/>
              </a:rPr>
              <a:t>	*	</a:t>
            </a:r>
            <a:r>
              <a:rPr lang="de-DE" sz="1289" b="1" u="sng" dirty="0">
                <a:latin typeface="Calibri" panose="020F0502020204030204" pitchFamily="34" charset="0"/>
                <a:cs typeface="Calibri" panose="020F0502020204030204" pitchFamily="34" charset="0"/>
              </a:rPr>
              <a:t>M </a:t>
            </a:r>
            <a:r>
              <a:rPr lang="de-DE" sz="1289" b="1" dirty="0" err="1">
                <a:latin typeface="Calibri" panose="020F0502020204030204" pitchFamily="34" charset="0"/>
                <a:cs typeface="Calibri" panose="020F0502020204030204" pitchFamily="34" charset="0"/>
              </a:rPr>
              <a:t>easurable</a:t>
            </a:r>
            <a:r>
              <a:rPr lang="de-DE" sz="1289" b="1" dirty="0">
                <a:latin typeface="Calibri" panose="020F0502020204030204" pitchFamily="34" charset="0"/>
                <a:cs typeface="Calibri" panose="020F0502020204030204" pitchFamily="34" charset="0"/>
              </a:rPr>
              <a:t> (messbar)</a:t>
            </a:r>
          </a:p>
          <a:p>
            <a:pPr>
              <a:lnSpc>
                <a:spcPts val="1563"/>
              </a:lnSpc>
              <a:spcBef>
                <a:spcPts val="91"/>
              </a:spcBef>
              <a:defRPr/>
            </a:pPr>
            <a:r>
              <a:rPr lang="de-DE" sz="1289" b="1" dirty="0">
                <a:latin typeface="Calibri" panose="020F0502020204030204" pitchFamily="34" charset="0"/>
                <a:cs typeface="Calibri" panose="020F0502020204030204" pitchFamily="34" charset="0"/>
              </a:rPr>
              <a:t>	*	</a:t>
            </a:r>
            <a:r>
              <a:rPr lang="de-DE" sz="1289" b="1" u="sng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de-DE" sz="1289" b="1" dirty="0" err="1">
                <a:latin typeface="Calibri" panose="020F0502020204030204" pitchFamily="34" charset="0"/>
                <a:cs typeface="Calibri" panose="020F0502020204030204" pitchFamily="34" charset="0"/>
              </a:rPr>
              <a:t>ttainable</a:t>
            </a:r>
            <a:r>
              <a:rPr lang="de-DE" sz="1289" b="1" dirty="0">
                <a:latin typeface="Calibri" panose="020F0502020204030204" pitchFamily="34" charset="0"/>
                <a:cs typeface="Calibri" panose="020F0502020204030204" pitchFamily="34" charset="0"/>
              </a:rPr>
              <a:t> (erreichbar)</a:t>
            </a:r>
          </a:p>
          <a:p>
            <a:pPr>
              <a:lnSpc>
                <a:spcPts val="1563"/>
              </a:lnSpc>
              <a:spcBef>
                <a:spcPts val="91"/>
              </a:spcBef>
              <a:defRPr/>
            </a:pPr>
            <a:r>
              <a:rPr lang="de-DE" sz="1289" b="1" dirty="0">
                <a:latin typeface="Calibri" panose="020F0502020204030204" pitchFamily="34" charset="0"/>
                <a:cs typeface="Calibri" panose="020F0502020204030204" pitchFamily="34" charset="0"/>
              </a:rPr>
              <a:t>	*	</a:t>
            </a:r>
            <a:r>
              <a:rPr lang="de-DE" sz="1289" b="1" u="sng" dirty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de-DE" sz="1289" b="1" dirty="0" err="1">
                <a:latin typeface="Calibri" panose="020F0502020204030204" pitchFamily="34" charset="0"/>
                <a:cs typeface="Calibri" panose="020F0502020204030204" pitchFamily="34" charset="0"/>
              </a:rPr>
              <a:t>elevant</a:t>
            </a:r>
            <a:r>
              <a:rPr lang="de-DE" sz="1289" b="1" dirty="0">
                <a:latin typeface="Calibri" panose="020F0502020204030204" pitchFamily="34" charset="0"/>
                <a:cs typeface="Calibri" panose="020F0502020204030204" pitchFamily="34" charset="0"/>
              </a:rPr>
              <a:t> (wichtig)</a:t>
            </a:r>
          </a:p>
          <a:p>
            <a:pPr>
              <a:lnSpc>
                <a:spcPts val="1563"/>
              </a:lnSpc>
              <a:spcBef>
                <a:spcPts val="91"/>
              </a:spcBef>
              <a:defRPr/>
            </a:pPr>
            <a:r>
              <a:rPr lang="de-DE" sz="1289" b="1" dirty="0">
                <a:latin typeface="Calibri" panose="020F0502020204030204" pitchFamily="34" charset="0"/>
                <a:cs typeface="Calibri" panose="020F0502020204030204" pitchFamily="34" charset="0"/>
              </a:rPr>
              <a:t>	*	</a:t>
            </a:r>
            <a:r>
              <a:rPr lang="de-DE" sz="1289" b="1" u="sng" dirty="0"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lang="de-DE" sz="1289" b="1" dirty="0" err="1">
                <a:latin typeface="Calibri" panose="020F0502020204030204" pitchFamily="34" charset="0"/>
                <a:cs typeface="Calibri" panose="020F0502020204030204" pitchFamily="34" charset="0"/>
              </a:rPr>
              <a:t>imed</a:t>
            </a:r>
            <a:r>
              <a:rPr lang="de-DE" sz="1289" b="1" dirty="0">
                <a:latin typeface="Calibri" panose="020F0502020204030204" pitchFamily="34" charset="0"/>
                <a:cs typeface="Calibri" panose="020F0502020204030204" pitchFamily="34" charset="0"/>
              </a:rPr>
              <a:t> (zeitlich bestimmt)</a:t>
            </a:r>
          </a:p>
        </p:txBody>
      </p:sp>
      <p:graphicFrame>
        <p:nvGraphicFramePr>
          <p:cNvPr id="54" name="Object 4">
            <a:extLst>
              <a:ext uri="{FF2B5EF4-FFF2-40B4-BE49-F238E27FC236}">
                <a16:creationId xmlns:a16="http://schemas.microsoft.com/office/drawing/2014/main" id="{B147DE84-3322-3340-A1E6-8368B406F2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74489" y="3648185"/>
          <a:ext cx="827668" cy="852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Clip" r:id="rId4" imgW="876300" imgH="965200" progId="MS_ClipArt_Gallery.2">
                  <p:embed/>
                </p:oleObj>
              </mc:Choice>
              <mc:Fallback>
                <p:oleObj name="Clip" r:id="rId4" imgW="876300" imgH="965200" progId="MS_ClipArt_Gallery.2">
                  <p:embed/>
                  <p:pic>
                    <p:nvPicPr>
                      <p:cNvPr id="54" name="Object 4">
                        <a:extLst>
                          <a:ext uri="{FF2B5EF4-FFF2-40B4-BE49-F238E27FC236}">
                            <a16:creationId xmlns:a16="http://schemas.microsoft.com/office/drawing/2014/main" id="{B147DE84-3322-3340-A1E6-8368B406F2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4489" y="3648185"/>
                        <a:ext cx="827668" cy="8522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Rectangle 5">
            <a:extLst>
              <a:ext uri="{FF2B5EF4-FFF2-40B4-BE49-F238E27FC236}">
                <a16:creationId xmlns:a16="http://schemas.microsoft.com/office/drawing/2014/main" id="{48036FC6-8587-CE4B-851F-2CFE41B88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092" y="3524011"/>
            <a:ext cx="7464919" cy="1316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84090" tIns="42045" rIns="84090" bIns="42045">
            <a:spAutoFit/>
          </a:bodyPr>
          <a:lstStyle/>
          <a:p>
            <a:pPr eaLnBrk="0" hangingPunct="0">
              <a:lnSpc>
                <a:spcPts val="1838"/>
              </a:lnSpc>
              <a:spcBef>
                <a:spcPts val="184"/>
              </a:spcBef>
              <a:tabLst>
                <a:tab pos="170799" algn="l"/>
              </a:tabLst>
              <a:defRPr/>
            </a:pPr>
            <a:r>
              <a:rPr lang="de-DE" sz="16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Wer seine Ziele messbar formuliert</a:t>
            </a:r>
          </a:p>
          <a:p>
            <a:pPr eaLnBrk="0" hangingPunct="0">
              <a:lnSpc>
                <a:spcPts val="1838"/>
              </a:lnSpc>
              <a:spcBef>
                <a:spcPts val="184"/>
              </a:spcBef>
              <a:tabLst>
                <a:tab pos="170799" algn="l"/>
              </a:tabLst>
              <a:defRPr/>
            </a:pPr>
            <a:r>
              <a:rPr lang="de-DE" sz="16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		hat klare Vorstellungen von dem, was erreicht werden soll			kann den Weg besser planen (Projektmanagement!)</a:t>
            </a:r>
          </a:p>
          <a:p>
            <a:pPr eaLnBrk="0" hangingPunct="0">
              <a:lnSpc>
                <a:spcPts val="1838"/>
              </a:lnSpc>
              <a:spcBef>
                <a:spcPts val="184"/>
              </a:spcBef>
              <a:tabLst>
                <a:tab pos="170799" algn="l"/>
              </a:tabLst>
              <a:defRPr/>
            </a:pPr>
            <a:r>
              <a:rPr lang="de-DE" sz="16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		wird effektiv (das Richtige tun), </a:t>
            </a:r>
            <a:r>
              <a:rPr lang="de-DE" sz="1600" b="1" dirty="0">
                <a:solidFill>
                  <a:srgbClr val="FF0000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kann Prioritäten bewusst setzen</a:t>
            </a:r>
          </a:p>
          <a:p>
            <a:pPr eaLnBrk="0" hangingPunct="0">
              <a:lnSpc>
                <a:spcPts val="1838"/>
              </a:lnSpc>
              <a:spcBef>
                <a:spcPts val="184"/>
              </a:spcBef>
              <a:tabLst>
                <a:tab pos="170799" algn="l"/>
              </a:tabLst>
              <a:defRPr/>
            </a:pPr>
            <a:r>
              <a:rPr lang="de-DE" sz="16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		kann die Erfolgschancen zur Erreichung von Oberzielen beurteilen</a:t>
            </a:r>
          </a:p>
        </p:txBody>
      </p:sp>
      <p:sp>
        <p:nvSpPr>
          <p:cNvPr id="56" name="AutoShape 6">
            <a:extLst>
              <a:ext uri="{FF2B5EF4-FFF2-40B4-BE49-F238E27FC236}">
                <a16:creationId xmlns:a16="http://schemas.microsoft.com/office/drawing/2014/main" id="{F62F07DB-7EFC-874F-9145-530837EF7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966" y="3857997"/>
            <a:ext cx="574728" cy="135463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04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84090" tIns="42045" rIns="84090" bIns="42045" anchor="ctr"/>
          <a:lstStyle/>
          <a:p>
            <a:pPr algn="ctr" eaLnBrk="0" hangingPunct="0">
              <a:defRPr/>
            </a:pPr>
            <a:endParaRPr lang="de-DE" sz="1612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B29A3068-D009-C040-A4CA-D6DD79344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84" y="2967211"/>
            <a:ext cx="7546781" cy="548581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82766" tIns="43038" rIns="82766" bIns="43038">
            <a:spAutoFit/>
          </a:bodyPr>
          <a:lstStyle/>
          <a:p>
            <a:pPr algn="ctr" eaLnBrk="0" hangingPunct="0">
              <a:lnSpc>
                <a:spcPts val="1773"/>
              </a:lnSpc>
              <a:defRPr/>
            </a:pPr>
            <a:r>
              <a:rPr lang="de-DE" sz="1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 wesentliche Nutzen der messbaren Formulierung entsteht </a:t>
            </a:r>
          </a:p>
          <a:p>
            <a:pPr algn="ctr" eaLnBrk="0" hangingPunct="0">
              <a:lnSpc>
                <a:spcPts val="1773"/>
              </a:lnSpc>
              <a:defRPr/>
            </a:pPr>
            <a:r>
              <a:rPr lang="de-DE" sz="1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 Anfang des Zielfindungsprozesses, nicht bei der Kontrolle !!!</a:t>
            </a:r>
          </a:p>
        </p:txBody>
      </p:sp>
      <p:sp>
        <p:nvSpPr>
          <p:cNvPr id="58" name="AutoShape 10">
            <a:extLst>
              <a:ext uri="{FF2B5EF4-FFF2-40B4-BE49-F238E27FC236}">
                <a16:creationId xmlns:a16="http://schemas.microsoft.com/office/drawing/2014/main" id="{B62ABEE4-72A3-924B-83B2-7C88F4F43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620" y="4083768"/>
            <a:ext cx="574728" cy="135463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04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84090" tIns="42045" rIns="84090" bIns="42045" anchor="ctr"/>
          <a:lstStyle/>
          <a:p>
            <a:pPr algn="ctr" eaLnBrk="0" hangingPunct="0">
              <a:defRPr/>
            </a:pPr>
            <a:endParaRPr lang="de-DE" sz="1612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AutoShape 11">
            <a:extLst>
              <a:ext uri="{FF2B5EF4-FFF2-40B4-BE49-F238E27FC236}">
                <a16:creationId xmlns:a16="http://schemas.microsoft.com/office/drawing/2014/main" id="{73DA0526-80FF-1C4E-A7A7-987BB460A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270" y="4319269"/>
            <a:ext cx="574728" cy="135463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04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84090" tIns="42045" rIns="84090" bIns="42045" anchor="ctr"/>
          <a:lstStyle/>
          <a:p>
            <a:pPr algn="ctr" eaLnBrk="0" hangingPunct="0">
              <a:defRPr/>
            </a:pPr>
            <a:endParaRPr lang="de-DE" sz="1612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AutoShape 12">
            <a:extLst>
              <a:ext uri="{FF2B5EF4-FFF2-40B4-BE49-F238E27FC236}">
                <a16:creationId xmlns:a16="http://schemas.microsoft.com/office/drawing/2014/main" id="{DA6112B9-C8EF-C841-98E9-F6B1BD225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924" y="4564504"/>
            <a:ext cx="574728" cy="135463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04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84090" tIns="42045" rIns="84090" bIns="42045" anchor="ctr"/>
          <a:lstStyle/>
          <a:p>
            <a:pPr algn="ctr" eaLnBrk="0" hangingPunct="0">
              <a:defRPr/>
            </a:pPr>
            <a:endParaRPr lang="de-DE" sz="1612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Rectangle 14">
            <a:extLst>
              <a:ext uri="{FF2B5EF4-FFF2-40B4-BE49-F238E27FC236}">
                <a16:creationId xmlns:a16="http://schemas.microsoft.com/office/drawing/2014/main" id="{2549E80E-5ABC-F448-A4DA-0E23B21A12F6}"/>
              </a:ext>
            </a:extLst>
          </p:cNvPr>
          <p:cNvSpPr>
            <a:spLocks noChangeArrowheads="1"/>
          </p:cNvSpPr>
          <p:nvPr/>
        </p:nvSpPr>
        <p:spPr bwMode="auto">
          <a:xfrm rot="20246722">
            <a:off x="5841597" y="2142280"/>
            <a:ext cx="1377170" cy="334998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82766" tIns="43038" rIns="82766" bIns="43038" anchor="ctr">
            <a:spAutoFit/>
          </a:bodyPr>
          <a:lstStyle/>
          <a:p>
            <a:pPr algn="ctr" eaLnBrk="0" hangingPunct="0">
              <a:defRPr/>
            </a:pPr>
            <a:r>
              <a:rPr lang="de-DE" sz="1612">
                <a:solidFill>
                  <a:srgbClr val="004080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und positiv!!!</a:t>
            </a:r>
          </a:p>
        </p:txBody>
      </p:sp>
      <p:sp>
        <p:nvSpPr>
          <p:cNvPr id="62" name="Rectangle 13">
            <a:extLst>
              <a:ext uri="{FF2B5EF4-FFF2-40B4-BE49-F238E27FC236}">
                <a16:creationId xmlns:a16="http://schemas.microsoft.com/office/drawing/2014/main" id="{7C09B9FF-4E6B-3A4E-B4F1-4090FA262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84" y="4917264"/>
            <a:ext cx="7546781" cy="334998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txBody>
          <a:bodyPr wrap="square" lIns="82766" tIns="43038" rIns="82766" bIns="43038">
            <a:spAutoFit/>
          </a:bodyPr>
          <a:lstStyle/>
          <a:p>
            <a:pPr algn="ctr" eaLnBrk="0" hangingPunct="0"/>
            <a:r>
              <a:rPr lang="de-DE" sz="1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Zielen = Ergebnissen zu denken setzt Kreativität frei!</a:t>
            </a:r>
          </a:p>
        </p:txBody>
      </p:sp>
      <p:sp>
        <p:nvSpPr>
          <p:cNvPr id="63" name="Rectangle 13">
            <a:extLst>
              <a:ext uri="{FF2B5EF4-FFF2-40B4-BE49-F238E27FC236}">
                <a16:creationId xmlns:a16="http://schemas.microsoft.com/office/drawing/2014/main" id="{EE004D7F-9B5D-FE4B-BF30-5E08CEE94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84" y="5323627"/>
            <a:ext cx="7546782" cy="548581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txBody>
          <a:bodyPr wrap="square" lIns="82766" tIns="43038" rIns="82766" bIns="43038">
            <a:spAutoFit/>
          </a:bodyPr>
          <a:lstStyle/>
          <a:p>
            <a:pPr algn="ctr" eaLnBrk="0" hangingPunct="0">
              <a:lnSpc>
                <a:spcPts val="1773"/>
              </a:lnSpc>
            </a:pPr>
            <a:r>
              <a:rPr lang="de-DE" sz="1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Ergebnissen zu denken ist die Voraussetzung für strategisches Denken.</a:t>
            </a:r>
          </a:p>
          <a:p>
            <a:pPr algn="ctr" eaLnBrk="0" hangingPunct="0">
              <a:lnSpc>
                <a:spcPts val="1773"/>
              </a:lnSpc>
            </a:pPr>
            <a:r>
              <a:rPr lang="de-DE" sz="1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geht um die Konsequenzen von Entscheidungen und deren Konsequenzen</a:t>
            </a:r>
          </a:p>
        </p:txBody>
      </p:sp>
      <p:sp>
        <p:nvSpPr>
          <p:cNvPr id="64" name="Rechteckige Legende 63">
            <a:extLst>
              <a:ext uri="{FF2B5EF4-FFF2-40B4-BE49-F238E27FC236}">
                <a16:creationId xmlns:a16="http://schemas.microsoft.com/office/drawing/2014/main" id="{9F94834C-C3F8-A748-951E-2585446D244E}"/>
              </a:ext>
            </a:extLst>
          </p:cNvPr>
          <p:cNvSpPr/>
          <p:nvPr/>
        </p:nvSpPr>
        <p:spPr>
          <a:xfrm>
            <a:off x="6321708" y="639958"/>
            <a:ext cx="2286476" cy="733665"/>
          </a:xfrm>
          <a:prstGeom prst="wedgeRectCallout">
            <a:avLst>
              <a:gd name="adj1" fmla="val -105459"/>
              <a:gd name="adj2" fmla="val 5649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39" b="1" dirty="0">
                <a:latin typeface="Calibri" panose="020F0502020204030204" pitchFamily="34" charset="0"/>
                <a:cs typeface="Calibri" panose="020F0502020204030204" pitchFamily="34" charset="0"/>
              </a:rPr>
              <a:t>Ziele die nicht smart-formuliert sind nennen wir Zielfelder</a:t>
            </a:r>
          </a:p>
        </p:txBody>
      </p:sp>
      <p:sp>
        <p:nvSpPr>
          <p:cNvPr id="65" name="Text Box 50">
            <a:extLst>
              <a:ext uri="{FF2B5EF4-FFF2-40B4-BE49-F238E27FC236}">
                <a16:creationId xmlns:a16="http://schemas.microsoft.com/office/drawing/2014/main" id="{06E8716B-BEC9-E145-9794-4F3A3D852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321" y="630906"/>
            <a:ext cx="3751009" cy="366107"/>
          </a:xfrm>
          <a:prstGeom prst="rect">
            <a:avLst/>
          </a:prstGeom>
          <a:solidFill>
            <a:srgbClr val="003B70"/>
          </a:solidFill>
          <a:ln>
            <a:noFill/>
          </a:ln>
          <a:effectLst/>
        </p:spPr>
        <p:txBody>
          <a:bodyPr wrap="square" lIns="84851" tIns="44123" rIns="84851" bIns="44123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 Funktion von S.M.A.R.T.-Zielen</a:t>
            </a:r>
          </a:p>
        </p:txBody>
      </p:sp>
      <p:sp>
        <p:nvSpPr>
          <p:cNvPr id="19" name="Fußzeilenplatzhalter 2">
            <a:extLst>
              <a:ext uri="{FF2B5EF4-FFF2-40B4-BE49-F238E27FC236}">
                <a16:creationId xmlns:a16="http://schemas.microsoft.com/office/drawing/2014/main" id="{DA238310-5C71-D249-A241-0B422AB42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637" y="6213361"/>
            <a:ext cx="4032250" cy="546100"/>
          </a:xfrm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de-DE" sz="1200" b="0" i="0" dirty="0">
                <a:solidFill>
                  <a:srgbClr val="004080"/>
                </a:solidFill>
              </a:rPr>
              <a:t>© Dr. Wolfgang Schröder Personal-Systeme</a:t>
            </a:r>
          </a:p>
        </p:txBody>
      </p:sp>
    </p:spTree>
    <p:extLst>
      <p:ext uri="{BB962C8B-B14F-4D97-AF65-F5344CB8AC3E}">
        <p14:creationId xmlns:p14="http://schemas.microsoft.com/office/powerpoint/2010/main" val="1168925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AC67464-04F5-B343-8D71-98E2CCC8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AE9ABE-B139-C34C-A07C-60F73DEA7BB6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DEC1BF59-CC7C-A54E-AAFF-530310589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54038"/>
            <a:ext cx="8115300" cy="400110"/>
          </a:xfrm>
          <a:prstGeom prst="rect">
            <a:avLst/>
          </a:prstGeom>
          <a:solidFill>
            <a:srgbClr val="004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193675"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1pPr>
            <a:lvl2pPr marL="742950" indent="-285750" defTabSz="193675"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2pPr>
            <a:lvl3pPr marL="1143000" indent="-228600" defTabSz="193675"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3pPr>
            <a:lvl4pPr marL="1600200" indent="-228600" defTabSz="193675"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4pPr>
            <a:lvl5pPr marL="2057400" indent="-228600" defTabSz="193675"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5pPr>
            <a:lvl6pPr marL="2514600" indent="-228600" defTabSz="1936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6pPr>
            <a:lvl7pPr marL="2971800" indent="-228600" defTabSz="1936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7pPr>
            <a:lvl8pPr marL="3429000" indent="-228600" defTabSz="1936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8pPr>
            <a:lvl9pPr marL="3886200" indent="-228600" defTabSz="1936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de-DE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Ziele müssen </a:t>
            </a:r>
            <a:r>
              <a:rPr lang="de-DE" b="1" u="sng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de-DE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easurable</a:t>
            </a:r>
            <a:r>
              <a:rPr lang="de-DE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messbar formuliert sein: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A243171E-BFB3-EE44-8E16-AC50381F6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46" y="123406"/>
            <a:ext cx="4435104" cy="346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lnSpc>
                <a:spcPts val="1900"/>
              </a:lnSpc>
              <a:defRPr/>
            </a:pPr>
            <a:r>
              <a:rPr lang="de-DE" sz="20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Zielfindung und -formulierung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1F662B2-9CBD-1546-B402-F2D02FDB1ABD}"/>
              </a:ext>
            </a:extLst>
          </p:cNvPr>
          <p:cNvSpPr txBox="1"/>
          <p:nvPr/>
        </p:nvSpPr>
        <p:spPr>
          <a:xfrm>
            <a:off x="2077382" y="976142"/>
            <a:ext cx="41690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Was bedeutet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measurable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= messbar?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29D00F6-F4C4-EA43-A99A-0BE1A95D4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390027"/>
            <a:ext cx="8043862" cy="1104900"/>
          </a:xfrm>
          <a:prstGeom prst="rect">
            <a:avLst/>
          </a:prstGeom>
          <a:noFill/>
          <a:ln w="9525">
            <a:solidFill>
              <a:srgbClr val="004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lnSpc>
                <a:spcPts val="1900"/>
              </a:lnSpc>
              <a:spcBef>
                <a:spcPts val="100"/>
              </a:spcBef>
              <a:buFont typeface="Times" pitchFamily="1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Ergebnisse können formuliert werden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pitchFamily="1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Quantitativ (Kardinalskalen) =&gt; €, Stück, Zahl von Verträgen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pitchFamily="1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Relativ (Ordinalskalen) =&gt; Schulnoten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pitchFamily="1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Zustand (Nominalskalen) =&gt; Ja, Nein   Konzept liegt vor / nicht vor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459E5B7-4163-2F4D-9567-48ED1CB315E1}"/>
              </a:ext>
            </a:extLst>
          </p:cNvPr>
          <p:cNvSpPr txBox="1"/>
          <p:nvPr/>
        </p:nvSpPr>
        <p:spPr>
          <a:xfrm>
            <a:off x="1275491" y="2676827"/>
            <a:ext cx="6059095" cy="36933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Messbar, Beobachtbar, Einschätzbar, Nachweisbar, Begründbar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39AA2CC-3D64-BC4D-BC24-52452F055998}"/>
              </a:ext>
            </a:extLst>
          </p:cNvPr>
          <p:cNvSpPr txBox="1"/>
          <p:nvPr/>
        </p:nvSpPr>
        <p:spPr>
          <a:xfrm>
            <a:off x="447671" y="3143580"/>
            <a:ext cx="8034335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geht darum das Ergebnis möglichst präzise zu beschreiben</a:t>
            </a:r>
          </a:p>
          <a:p>
            <a:pPr algn="ctr"/>
            <a:r>
              <a:rPr lang="de-DE" sz="1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damit man daraus die richtigen Aufgaben ableiten kann, um das Ziel zu erreichen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BBA5055-6DD7-3140-B87B-17F83FE8A302}"/>
              </a:ext>
            </a:extLst>
          </p:cNvPr>
          <p:cNvSpPr txBox="1"/>
          <p:nvPr/>
        </p:nvSpPr>
        <p:spPr>
          <a:xfrm>
            <a:off x="457200" y="3873867"/>
            <a:ext cx="802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</a:rPr>
              <a:t>In der nächsten Kundenumfrage wird die Bewertung der namentlichen Ansprache von 3,9 auf mindestens 2,5 verbessert</a:t>
            </a:r>
            <a:endParaRPr lang="de-DE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Wolkenförmige Legende 10">
            <a:extLst>
              <a:ext uri="{FF2B5EF4-FFF2-40B4-BE49-F238E27FC236}">
                <a16:creationId xmlns:a16="http://schemas.microsoft.com/office/drawing/2014/main" id="{B2DCF78A-2931-6347-8016-7577E4491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6229" y="4520198"/>
            <a:ext cx="4591050" cy="893491"/>
          </a:xfrm>
          <a:prstGeom prst="cloudCallout">
            <a:avLst>
              <a:gd name="adj1" fmla="val -16624"/>
              <a:gd name="adj2" fmla="val -71769"/>
            </a:avLst>
          </a:prstGeom>
          <a:solidFill>
            <a:srgbClr val="FF121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Geht es hier wirklich um die Verbesserung um absolut 1,4?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2697782-4853-4245-BB83-1E0EE4BDA783}"/>
              </a:ext>
            </a:extLst>
          </p:cNvPr>
          <p:cNvSpPr txBox="1"/>
          <p:nvPr/>
        </p:nvSpPr>
        <p:spPr>
          <a:xfrm>
            <a:off x="1014541" y="5440064"/>
            <a:ext cx="7324725" cy="584775"/>
          </a:xfrm>
          <a:prstGeom prst="rect">
            <a:avLst/>
          </a:prstGeom>
          <a:solidFill>
            <a:srgbClr val="004080"/>
          </a:solidFill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2,5 ist eine Hilfsgröße im Denkprozess: Was haben wir getan (Aufgaben) um 3,9 zu erreichen? Was müssten wir mehr, anders tun, um besser = 2,5 zu werden?</a:t>
            </a:r>
          </a:p>
        </p:txBody>
      </p:sp>
      <p:sp>
        <p:nvSpPr>
          <p:cNvPr id="13" name="Fußzeilenplatzhalter 2">
            <a:extLst>
              <a:ext uri="{FF2B5EF4-FFF2-40B4-BE49-F238E27FC236}">
                <a16:creationId xmlns:a16="http://schemas.microsoft.com/office/drawing/2014/main" id="{AD6933AB-F024-2343-BB13-3661F7A51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637" y="6213361"/>
            <a:ext cx="4032250" cy="546100"/>
          </a:xfrm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de-DE" sz="1200" b="0" i="0" dirty="0">
                <a:solidFill>
                  <a:srgbClr val="004080"/>
                </a:solidFill>
              </a:rPr>
              <a:t>© Dr. Wolfgang Schröder Personal-Systeme</a:t>
            </a:r>
          </a:p>
        </p:txBody>
      </p:sp>
    </p:spTree>
    <p:extLst>
      <p:ext uri="{BB962C8B-B14F-4D97-AF65-F5344CB8AC3E}">
        <p14:creationId xmlns:p14="http://schemas.microsoft.com/office/powerpoint/2010/main" val="3924426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AC67464-04F5-B343-8D71-98E2CCC8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AE9ABE-B139-C34C-A07C-60F73DEA7BB6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52CD9D5-D618-5742-9A2E-6648242665A3}"/>
              </a:ext>
            </a:extLst>
          </p:cNvPr>
          <p:cNvSpPr txBox="1"/>
          <p:nvPr/>
        </p:nvSpPr>
        <p:spPr>
          <a:xfrm>
            <a:off x="933450" y="1759328"/>
            <a:ext cx="7324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Durchführung von mind. 1 Gespräch pro Quartal mit jeder Geschäftsstelle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5B18682-81C1-D941-A384-362559E3C4CC}"/>
              </a:ext>
            </a:extLst>
          </p:cNvPr>
          <p:cNvSpPr/>
          <p:nvPr/>
        </p:nvSpPr>
        <p:spPr>
          <a:xfrm>
            <a:off x="933449" y="4801432"/>
            <a:ext cx="70204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Ausweitung der Vertriebstätigkeit (Aufgabe oder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Zielfeld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</p:txBody>
      </p:sp>
      <p:sp>
        <p:nvSpPr>
          <p:cNvPr id="6" name="Textfeld 1">
            <a:extLst>
              <a:ext uri="{FF2B5EF4-FFF2-40B4-BE49-F238E27FC236}">
                <a16:creationId xmlns:a16="http://schemas.microsoft.com/office/drawing/2014/main" id="{E4FC34EA-BB66-094D-8D5A-91FA6F504874}"/>
              </a:ext>
            </a:extLst>
          </p:cNvPr>
          <p:cNvSpPr txBox="1">
            <a:spLocks noChangeArrowheads="1"/>
          </p:cNvSpPr>
          <p:nvPr/>
        </p:nvSpPr>
        <p:spPr bwMode="auto">
          <a:xfrm rot="21342292">
            <a:off x="1561886" y="922435"/>
            <a:ext cx="5972597" cy="4001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9pPr>
          </a:lstStyle>
          <a:p>
            <a:r>
              <a:rPr lang="de-D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sind sicherlich keine Ergebnisse sondern Aufgaben.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6A6DC05-FD6B-D84F-AC3C-8439F2868898}"/>
              </a:ext>
            </a:extLst>
          </p:cNvPr>
          <p:cNvSpPr txBox="1"/>
          <p:nvPr/>
        </p:nvSpPr>
        <p:spPr>
          <a:xfrm>
            <a:off x="933450" y="2467214"/>
            <a:ext cx="7324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i="1" dirty="0">
                <a:latin typeface="Calibri" panose="020F0502020204030204" pitchFamily="34" charset="0"/>
                <a:cs typeface="Calibri" panose="020F0502020204030204" pitchFamily="34" charset="0"/>
              </a:rPr>
              <a:t>GS-Besuch in 20XY einmal pro Quartal mit Dokumentation der angestrebten Verbesserungen (vereinbarte </a:t>
            </a:r>
            <a:r>
              <a:rPr lang="de-DE" sz="1800" i="1" dirty="0" err="1">
                <a:latin typeface="Calibri" panose="020F0502020204030204" pitchFamily="34" charset="0"/>
                <a:cs typeface="Calibri" panose="020F0502020204030204" pitchFamily="34" charset="0"/>
              </a:rPr>
              <a:t>Kriterienliste</a:t>
            </a:r>
            <a:r>
              <a:rPr lang="de-DE" sz="1800" i="1" dirty="0">
                <a:latin typeface="Calibri" panose="020F0502020204030204" pitchFamily="34" charset="0"/>
                <a:cs typeface="Calibri" panose="020F0502020204030204" pitchFamily="34" charset="0"/>
              </a:rPr>
              <a:t>) und anschließender Rückmeldung im vorgegebenen Zeitraster</a:t>
            </a:r>
          </a:p>
        </p:txBody>
      </p:sp>
      <p:sp>
        <p:nvSpPr>
          <p:cNvPr id="8" name="Wolkenförmige Legende 7">
            <a:extLst>
              <a:ext uri="{FF2B5EF4-FFF2-40B4-BE49-F238E27FC236}">
                <a16:creationId xmlns:a16="http://schemas.microsoft.com/office/drawing/2014/main" id="{8742C7F6-BAB7-7A45-956D-AF8CF2D29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1078" y="3248519"/>
            <a:ext cx="1625599" cy="1127746"/>
          </a:xfrm>
          <a:prstGeom prst="cloudCallout">
            <a:avLst>
              <a:gd name="adj1" fmla="val -78193"/>
              <a:gd name="adj2" fmla="val -40567"/>
            </a:avLst>
          </a:prstGeom>
          <a:solidFill>
            <a:srgbClr val="FF121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r>
              <a:rPr lang="de-DE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Mitarbeiter kontrolliert sich selbst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C055CFA-AA6A-7A49-B39B-2EFAA7A9A566}"/>
              </a:ext>
            </a:extLst>
          </p:cNvPr>
          <p:cNvSpPr/>
          <p:nvPr/>
        </p:nvSpPr>
        <p:spPr>
          <a:xfrm>
            <a:off x="933450" y="3628145"/>
            <a:ext cx="6207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Entwicklung eines Planungs- und Kontrollsystems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C12D699-210C-8F4B-B2DA-0AD80C22E2C5}"/>
              </a:ext>
            </a:extLst>
          </p:cNvPr>
          <p:cNvSpPr txBox="1"/>
          <p:nvPr/>
        </p:nvSpPr>
        <p:spPr>
          <a:xfrm>
            <a:off x="933450" y="4028255"/>
            <a:ext cx="5838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i="1" dirty="0">
                <a:latin typeface="Calibri" panose="020F0502020204030204" pitchFamily="34" charset="0"/>
                <a:cs typeface="Calibri" panose="020F0502020204030204" pitchFamily="34" charset="0"/>
              </a:rPr>
              <a:t>Ab 1.1.20XY läuft ein Kontrollsystem, das folgende Ergebnisse bringt:-, -, -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3F6189E-06C1-A24D-8CF5-9CDB34963673}"/>
              </a:ext>
            </a:extLst>
          </p:cNvPr>
          <p:cNvSpPr txBox="1"/>
          <p:nvPr/>
        </p:nvSpPr>
        <p:spPr>
          <a:xfrm>
            <a:off x="1001712" y="5295080"/>
            <a:ext cx="7594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i="1" dirty="0">
                <a:latin typeface="Calibri" panose="020F0502020204030204" pitchFamily="34" charset="0"/>
                <a:cs typeface="Calibri" panose="020F0502020204030204" pitchFamily="34" charset="0"/>
              </a:rPr>
              <a:t>In 20XY werden im Bereich A mindestens P Neukunden gewonnen </a:t>
            </a:r>
          </a:p>
          <a:p>
            <a:r>
              <a:rPr lang="de-DE" sz="1800" i="1" dirty="0">
                <a:latin typeface="Calibri" panose="020F0502020204030204" pitchFamily="34" charset="0"/>
                <a:cs typeface="Calibri" panose="020F0502020204030204" pitchFamily="34" charset="0"/>
              </a:rPr>
              <a:t>(= unterschriebene Verträge) mit einem Ergebnis von mindesten Z%</a:t>
            </a: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221BA714-F92F-5946-AA98-3647C7381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32" y="87066"/>
            <a:ext cx="4435104" cy="346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lnSpc>
                <a:spcPts val="1900"/>
              </a:lnSpc>
              <a:defRPr/>
            </a:pPr>
            <a:r>
              <a:rPr lang="de-DE" sz="20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Zielfindung und -formulierung</a:t>
            </a:r>
          </a:p>
        </p:txBody>
      </p:sp>
      <p:sp>
        <p:nvSpPr>
          <p:cNvPr id="13" name="Fußzeilenplatzhalter 2">
            <a:extLst>
              <a:ext uri="{FF2B5EF4-FFF2-40B4-BE49-F238E27FC236}">
                <a16:creationId xmlns:a16="http://schemas.microsoft.com/office/drawing/2014/main" id="{8AD1E1CB-067B-1344-917F-C1EB635AE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637" y="6213361"/>
            <a:ext cx="4032250" cy="546100"/>
          </a:xfrm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de-DE" sz="1200" b="0" i="0" dirty="0">
                <a:solidFill>
                  <a:srgbClr val="004080"/>
                </a:solidFill>
              </a:rPr>
              <a:t>© Dr. Wolfgang Schröder Personal-Systeme</a:t>
            </a:r>
          </a:p>
        </p:txBody>
      </p:sp>
    </p:spTree>
    <p:extLst>
      <p:ext uri="{BB962C8B-B14F-4D97-AF65-F5344CB8AC3E}">
        <p14:creationId xmlns:p14="http://schemas.microsoft.com/office/powerpoint/2010/main" val="2929039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AC67464-04F5-B343-8D71-98E2CCC8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AE9ABE-B139-C34C-A07C-60F73DEA7BB6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DE36449-943B-F742-B9DC-3C6C66FC6640}"/>
              </a:ext>
            </a:extLst>
          </p:cNvPr>
          <p:cNvSpPr>
            <a:spLocks noChangeArrowheads="1"/>
          </p:cNvSpPr>
          <p:nvPr/>
        </p:nvSpPr>
        <p:spPr bwMode="auto">
          <a:xfrm rot="20775809">
            <a:off x="2413665" y="944457"/>
            <a:ext cx="3235325" cy="41953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88000"/>
              </a:lnSpc>
              <a:tabLst>
                <a:tab pos="1054100" algn="l"/>
                <a:tab pos="1816100" algn="l"/>
                <a:tab pos="6096000" algn="l"/>
              </a:tabLst>
              <a:defRPr/>
            </a:pPr>
            <a:r>
              <a:rPr lang="de-DE" sz="2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Ziele = Big Points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9D79689-5543-8B46-8BB9-EA721CA52F64}"/>
              </a:ext>
            </a:extLst>
          </p:cNvPr>
          <p:cNvSpPr txBox="1"/>
          <p:nvPr/>
        </p:nvSpPr>
        <p:spPr>
          <a:xfrm>
            <a:off x="533402" y="3417508"/>
            <a:ext cx="7410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Umstellung des Telefons bei längerer Abwesenheit (länger als 10 Min.) Umstellung des Telefons auf Kollegen nach der Dienstzeit</a:t>
            </a:r>
          </a:p>
        </p:txBody>
      </p:sp>
      <p:sp>
        <p:nvSpPr>
          <p:cNvPr id="6" name="Textfeld 1">
            <a:extLst>
              <a:ext uri="{FF2B5EF4-FFF2-40B4-BE49-F238E27FC236}">
                <a16:creationId xmlns:a16="http://schemas.microsoft.com/office/drawing/2014/main" id="{F4F3DE8A-D8C3-EF45-9659-F099D56B9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6" y="4686805"/>
            <a:ext cx="8229600" cy="101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pitchFamily="1" charset="0"/>
                <a:ea typeface="MS PGothic" pitchFamily="34" charset="-128"/>
              </a:defRPr>
            </a:lvl9pPr>
          </a:lstStyle>
          <a:p>
            <a:r>
              <a:rPr lang="de-D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Rechtfertigt der Nutzen, den die Zielerreichung für Ihren Verantwortungsbereich bringen soll, den Aufwand der Zielformulierung, Zielvereinbarung und der Verfolgung der Zielerreichung?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0362CDF-B1D3-6E42-9AB1-15F7E1BDCC54}"/>
              </a:ext>
            </a:extLst>
          </p:cNvPr>
          <p:cNvSpPr/>
          <p:nvPr/>
        </p:nvSpPr>
        <p:spPr>
          <a:xfrm>
            <a:off x="533401" y="2619909"/>
            <a:ext cx="77152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Umsetzung der übertragenen Projekte und Programmänderungen innerhalb der vereinbarten Frist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39253AF-2A6C-4E43-B044-C07938337D6A}"/>
              </a:ext>
            </a:extLst>
          </p:cNvPr>
          <p:cNvSpPr/>
          <p:nvPr/>
        </p:nvSpPr>
        <p:spPr>
          <a:xfrm>
            <a:off x="533400" y="1742122"/>
            <a:ext cx="78683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Die für die Unternehmensplanung 20XY erforderlichen Daten auf Basis 30.09.20XX stehen bis spätestens 30.10.20XX zur Verfügung.</a:t>
            </a:r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871531E0-804C-B741-BAD3-5B93D44DD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57" y="223092"/>
            <a:ext cx="4435104" cy="346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lnSpc>
                <a:spcPts val="1900"/>
              </a:lnSpc>
              <a:defRPr/>
            </a:pPr>
            <a:r>
              <a:rPr lang="de-DE" sz="20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Zielfindung und -formulierung</a:t>
            </a: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DE2ECE55-7834-4045-90C8-86DD3612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637" y="6213361"/>
            <a:ext cx="4032250" cy="546100"/>
          </a:xfrm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de-DE" sz="1200" b="0" i="0" dirty="0">
                <a:solidFill>
                  <a:srgbClr val="004080"/>
                </a:solidFill>
              </a:rPr>
              <a:t>© Dr. Wolfgang Schröder Personal-Systeme</a:t>
            </a:r>
          </a:p>
        </p:txBody>
      </p:sp>
    </p:spTree>
    <p:extLst>
      <p:ext uri="{BB962C8B-B14F-4D97-AF65-F5344CB8AC3E}">
        <p14:creationId xmlns:p14="http://schemas.microsoft.com/office/powerpoint/2010/main" val="106665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AC67464-04F5-B343-8D71-98E2CCC8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AE9ABE-B139-C34C-A07C-60F73DEA7BB6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B2054D68-E516-0F4F-967D-6FD64D85401C}"/>
              </a:ext>
            </a:extLst>
          </p:cNvPr>
          <p:cNvSpPr/>
          <p:nvPr/>
        </p:nvSpPr>
        <p:spPr>
          <a:xfrm>
            <a:off x="399801" y="620471"/>
            <a:ext cx="83488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Impulsgeber für den Vorstand: Auf Basis der Aufbereitung der Zahlen sind eigenständige Analysen zu erstellen, um Fehlentwicklungen frühzeitig aufzuzeigen und Ansätze zur Verbesserung zu geben</a:t>
            </a:r>
          </a:p>
        </p:txBody>
      </p:sp>
      <p:sp>
        <p:nvSpPr>
          <p:cNvPr id="5" name="Wolkenförmige Legende 4">
            <a:extLst>
              <a:ext uri="{FF2B5EF4-FFF2-40B4-BE49-F238E27FC236}">
                <a16:creationId xmlns:a16="http://schemas.microsoft.com/office/drawing/2014/main" id="{0333F181-5748-FF44-92C6-707924352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8867" y="2101647"/>
            <a:ext cx="1625599" cy="987193"/>
          </a:xfrm>
          <a:prstGeom prst="cloudCallout">
            <a:avLst>
              <a:gd name="adj1" fmla="val 31385"/>
              <a:gd name="adj2" fmla="val -101146"/>
            </a:avLst>
          </a:prstGeom>
          <a:solidFill>
            <a:srgbClr val="FF121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de-DE" sz="1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SMART-Ziel?</a:t>
            </a:r>
          </a:p>
        </p:txBody>
      </p:sp>
      <p:sp>
        <p:nvSpPr>
          <p:cNvPr id="6" name="Wolkenförmige Legende 5">
            <a:extLst>
              <a:ext uri="{FF2B5EF4-FFF2-40B4-BE49-F238E27FC236}">
                <a16:creationId xmlns:a16="http://schemas.microsoft.com/office/drawing/2014/main" id="{4A832145-12CA-AF44-8B9A-3193A3A4B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578" y="2632728"/>
            <a:ext cx="2743415" cy="706087"/>
          </a:xfrm>
          <a:prstGeom prst="cloudCallout">
            <a:avLst>
              <a:gd name="adj1" fmla="val 1755"/>
              <a:gd name="adj2" fmla="val -192976"/>
            </a:avLst>
          </a:prstGeom>
          <a:solidFill>
            <a:srgbClr val="FF121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de-DE" sz="2400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Zielfeld</a:t>
            </a:r>
            <a:r>
              <a:rPr lang="de-DE" sz="2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7" name="Wolkenförmige Legende 6">
            <a:extLst>
              <a:ext uri="{FF2B5EF4-FFF2-40B4-BE49-F238E27FC236}">
                <a16:creationId xmlns:a16="http://schemas.microsoft.com/office/drawing/2014/main" id="{B00767E0-C384-1E41-8131-56F0B118D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385" y="1880700"/>
            <a:ext cx="1914744" cy="565533"/>
          </a:xfrm>
          <a:prstGeom prst="cloudCallout">
            <a:avLst>
              <a:gd name="adj1" fmla="val -59625"/>
              <a:gd name="adj2" fmla="val -85124"/>
            </a:avLst>
          </a:prstGeom>
          <a:solidFill>
            <a:srgbClr val="FF121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de-DE" sz="1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Aufgabe?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E8FC8FE-2ADD-0A48-A07A-62A0E4F24DAA}"/>
              </a:ext>
            </a:extLst>
          </p:cNvPr>
          <p:cNvSpPr txBox="1"/>
          <p:nvPr/>
        </p:nvSpPr>
        <p:spPr>
          <a:xfrm>
            <a:off x="235178" y="3405485"/>
            <a:ext cx="8513430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SMART-Ziel = Der Mitarbeiter gibt mindestens 2 Impulse pro Monat. Ein Impuls ist dann von hoher Qualität, wenn er folgende Kriterien erfüllt:</a:t>
            </a:r>
          </a:p>
        </p:txBody>
      </p:sp>
      <p:sp>
        <p:nvSpPr>
          <p:cNvPr id="10" name="Text Box 1030">
            <a:extLst>
              <a:ext uri="{FF2B5EF4-FFF2-40B4-BE49-F238E27FC236}">
                <a16:creationId xmlns:a16="http://schemas.microsoft.com/office/drawing/2014/main" id="{8A9064F3-48FF-9C4D-B6D5-261B44674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541" y="4621695"/>
            <a:ext cx="2416207" cy="338554"/>
          </a:xfrm>
          <a:prstGeom prst="rect">
            <a:avLst/>
          </a:prstGeom>
          <a:solidFill>
            <a:srgbClr val="004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defTabSz="193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defTabSz="193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defTabSz="193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defTabSz="193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ts val="1100"/>
              </a:spcBef>
              <a:defRPr/>
            </a:pP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	Mitarbeiter trainieren</a:t>
            </a:r>
          </a:p>
        </p:txBody>
      </p:sp>
      <p:sp>
        <p:nvSpPr>
          <p:cNvPr id="11" name="Rectangle 1036">
            <a:extLst>
              <a:ext uri="{FF2B5EF4-FFF2-40B4-BE49-F238E27FC236}">
                <a16:creationId xmlns:a16="http://schemas.microsoft.com/office/drawing/2014/main" id="{A71344C0-57FE-A945-8E71-36771D3BB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0522" y="4474246"/>
            <a:ext cx="419002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defRPr/>
            </a:pPr>
            <a:r>
              <a:rPr lang="de-DE" sz="40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de-DE" dirty="0">
              <a:solidFill>
                <a:srgbClr val="004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Box 1034">
            <a:extLst>
              <a:ext uri="{FF2B5EF4-FFF2-40B4-BE49-F238E27FC236}">
                <a16:creationId xmlns:a16="http://schemas.microsoft.com/office/drawing/2014/main" id="{CDD041D8-868C-EB46-8675-26E4DA057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3464" y="4385588"/>
            <a:ext cx="5590973" cy="830997"/>
          </a:xfrm>
          <a:prstGeom prst="rect">
            <a:avLst/>
          </a:prstGeom>
          <a:solidFill>
            <a:srgbClr val="004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defTabSz="193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defTabSz="193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defTabSz="193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defTabSz="193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	Bis zum 1.5.XY sind die Mitarbeiter der Abteilung A so 	trainiert, dass ab 1.6.XY das EDV-	System SIP ohne	 Probleme 	angewendet wird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C7DD6FE-0A23-9A41-930A-1628A5946E59}"/>
              </a:ext>
            </a:extLst>
          </p:cNvPr>
          <p:cNvSpPr txBox="1"/>
          <p:nvPr/>
        </p:nvSpPr>
        <p:spPr>
          <a:xfrm>
            <a:off x="239210" y="5333381"/>
            <a:ext cx="2982723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Niemals den Weg im Ziel definieren!!</a:t>
            </a:r>
          </a:p>
        </p:txBody>
      </p:sp>
      <p:sp>
        <p:nvSpPr>
          <p:cNvPr id="14" name="Text Box 1034">
            <a:extLst>
              <a:ext uri="{FF2B5EF4-FFF2-40B4-BE49-F238E27FC236}">
                <a16:creationId xmlns:a16="http://schemas.microsoft.com/office/drawing/2014/main" id="{5A569634-EA86-6A4E-B433-ADF43EA03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276" y="5443374"/>
            <a:ext cx="5556162" cy="584776"/>
          </a:xfrm>
          <a:prstGeom prst="rect">
            <a:avLst/>
          </a:prstGeom>
          <a:solidFill>
            <a:srgbClr val="004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defTabSz="19367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defTabSz="193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defTabSz="193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defTabSz="193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defTabSz="193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	Ab 1.6.XY wird in der Abteilung A das EDV-System SIP 	ohne Probleme angewendet. Ohne Probleme bedeutet...</a:t>
            </a: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76C6129A-2A2A-9E4B-B742-FFDF9BBBF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81" y="195065"/>
            <a:ext cx="4435104" cy="346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lnSpc>
                <a:spcPts val="1900"/>
              </a:lnSpc>
              <a:defRPr/>
            </a:pPr>
            <a:r>
              <a:rPr lang="de-DE" sz="20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Zielfindung und -formulierung</a:t>
            </a:r>
          </a:p>
        </p:txBody>
      </p:sp>
      <p:sp>
        <p:nvSpPr>
          <p:cNvPr id="16" name="Fußzeilenplatzhalter 2">
            <a:extLst>
              <a:ext uri="{FF2B5EF4-FFF2-40B4-BE49-F238E27FC236}">
                <a16:creationId xmlns:a16="http://schemas.microsoft.com/office/drawing/2014/main" id="{17DEFF4B-FA70-0647-B072-021D750B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637" y="6213361"/>
            <a:ext cx="4032250" cy="546100"/>
          </a:xfrm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de-DE" sz="1200" b="0" i="0" dirty="0">
                <a:solidFill>
                  <a:srgbClr val="004080"/>
                </a:solidFill>
              </a:rPr>
              <a:t>© Dr. Wolfgang Schröder Personal-Systeme</a:t>
            </a:r>
          </a:p>
        </p:txBody>
      </p:sp>
    </p:spTree>
    <p:extLst>
      <p:ext uri="{BB962C8B-B14F-4D97-AF65-F5344CB8AC3E}">
        <p14:creationId xmlns:p14="http://schemas.microsoft.com/office/powerpoint/2010/main" val="2952410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AC67464-04F5-B343-8D71-98E2CCC8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AE9ABE-B139-C34C-A07C-60F73DEA7BB6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B18CC33-043C-EC44-B243-4A0321A9C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688975"/>
            <a:ext cx="8153400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lnSpc>
                <a:spcPts val="2400"/>
              </a:lnSpc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b="1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Ziele = Ergebnisse !!!!!</a:t>
            </a:r>
          </a:p>
          <a:p>
            <a:pPr algn="ctr">
              <a:lnSpc>
                <a:spcPts val="2400"/>
              </a:lnSpc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b="1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wollen wir erreichen!!! Nicht: Was wollen wir tun</a:t>
            </a:r>
            <a:endParaRPr lang="de-DE" sz="1800">
              <a:solidFill>
                <a:srgbClr val="004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72E58A2-BFD5-AB4A-AD65-AB35E7077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38" y="1357313"/>
            <a:ext cx="8394700" cy="1104900"/>
          </a:xfrm>
          <a:prstGeom prst="rect">
            <a:avLst/>
          </a:prstGeom>
          <a:noFill/>
          <a:ln w="9525">
            <a:solidFill>
              <a:srgbClr val="004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Ergebnisse können formuliert werden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Quantitativ (Kardinalskalen) =&gt; €, Stück, Zahl von Verträgen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Relativ (Ordinalskalen) =&gt; Schulnoten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Zustand (Nominalskalen) =&gt; Ja, Nein   Konzept liegt vor / nicht vor 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EAA70F2-E8A0-B842-AE43-02079424B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38" y="2503488"/>
            <a:ext cx="8394700" cy="1104900"/>
          </a:xfrm>
          <a:prstGeom prst="rect">
            <a:avLst/>
          </a:prstGeom>
          <a:noFill/>
          <a:ln w="9525">
            <a:solidFill>
              <a:srgbClr val="004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Formulierungshilfe:   Nicht: Bis zum 1.8.... sondern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Am 1.8. ...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Ab 1.8. ...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Im Zeitraum vom 1.7. - 31.12. ... wird ... 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C6DEEA8-075F-3B49-A344-D8D838FD2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0" y="3646488"/>
            <a:ext cx="8394700" cy="1866900"/>
          </a:xfrm>
          <a:prstGeom prst="rect">
            <a:avLst/>
          </a:prstGeom>
          <a:noFill/>
          <a:ln w="9525">
            <a:solidFill>
              <a:srgbClr val="004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Formulierungshilfe: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Endziele für das Jahr definieren, nicht Zwischenziel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Wenn Zwischenziel notwendig (z.B. Entscheidungsbedarf), dann z.B.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endParaRPr lang="de-DE" sz="1800" dirty="0">
              <a:solidFill>
                <a:srgbClr val="004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 1.6. ... liegt ein entscheidungsreifes Konzept vor zum Thema x.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Konzept ist dann gut (100%) wenn es folgende Kriterien erfüllt:</a:t>
            </a:r>
          </a:p>
          <a:p>
            <a:pPr>
              <a:lnSpc>
                <a:spcPts val="1900"/>
              </a:lnSpc>
              <a:spcBef>
                <a:spcPts val="1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-,-,-,... Nach der Entscheidung wird ein weiteres Teilziel für das Jahr vereinbart.</a:t>
            </a:r>
            <a:endParaRPr lang="de-DE" dirty="0">
              <a:solidFill>
                <a:srgbClr val="004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9FE650-8ABD-654B-BF6A-BAC32C8AC6EE}"/>
              </a:ext>
            </a:extLst>
          </p:cNvPr>
          <p:cNvSpPr>
            <a:spLocks noChangeArrowheads="1"/>
          </p:cNvSpPr>
          <p:nvPr/>
        </p:nvSpPr>
        <p:spPr bwMode="auto">
          <a:xfrm rot="-1305023">
            <a:off x="7220153" y="3129429"/>
            <a:ext cx="1398181" cy="402291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de-DE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kurz fassen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A16214-DB31-A745-AED8-67761A5B4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522913"/>
            <a:ext cx="8394700" cy="607475"/>
          </a:xfrm>
          <a:prstGeom prst="rect">
            <a:avLst/>
          </a:prstGeom>
          <a:solidFill>
            <a:srgbClr val="004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lnSpc>
                <a:spcPts val="2000"/>
              </a:lnSpc>
              <a:spcBef>
                <a:spcPts val="900"/>
              </a:spcBef>
              <a:buFont typeface="Times" charset="0"/>
              <a:buNone/>
              <a:tabLst>
                <a:tab pos="381000" algn="l"/>
                <a:tab pos="673100" algn="l"/>
                <a:tab pos="762000" algn="l"/>
              </a:tabLst>
            </a:pPr>
            <a:r>
              <a:rPr lang="de-DE" sz="18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Wenn wir keine Ausgangsmessgröße haben, dann müssen wir eine vereinbaren! =&gt; Vorsicht bei der Beurteilung!!! War sie realistisch??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5C71DF97-3C36-A543-AEED-5EB2DFF5E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96" y="181468"/>
            <a:ext cx="4435104" cy="346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defTabSz="376238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defTabSz="376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lnSpc>
                <a:spcPts val="1900"/>
              </a:lnSpc>
              <a:defRPr/>
            </a:pPr>
            <a:r>
              <a:rPr lang="de-DE" sz="20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Zielfindung und -formulierung</a:t>
            </a:r>
          </a:p>
        </p:txBody>
      </p:sp>
      <p:sp>
        <p:nvSpPr>
          <p:cNvPr id="11" name="Fußzeilenplatzhalter 2">
            <a:extLst>
              <a:ext uri="{FF2B5EF4-FFF2-40B4-BE49-F238E27FC236}">
                <a16:creationId xmlns:a16="http://schemas.microsoft.com/office/drawing/2014/main" id="{F84EA124-1577-7E4C-8C6D-5E64EB11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637" y="6213361"/>
            <a:ext cx="4032250" cy="546100"/>
          </a:xfrm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de-DE" sz="1200" b="0" i="0" dirty="0">
                <a:solidFill>
                  <a:srgbClr val="004080"/>
                </a:solidFill>
              </a:rPr>
              <a:t>© Dr. Wolfgang Schröder Personal-Systeme</a:t>
            </a:r>
          </a:p>
        </p:txBody>
      </p:sp>
    </p:spTree>
    <p:extLst>
      <p:ext uri="{BB962C8B-B14F-4D97-AF65-F5344CB8AC3E}">
        <p14:creationId xmlns:p14="http://schemas.microsoft.com/office/powerpoint/2010/main" val="4253042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Text Box 2"/>
          <p:cNvSpPr txBox="1">
            <a:spLocks noChangeArrowheads="1"/>
          </p:cNvSpPr>
          <p:nvPr/>
        </p:nvSpPr>
        <p:spPr bwMode="auto">
          <a:xfrm>
            <a:off x="111759" y="163490"/>
            <a:ext cx="36754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Veränderungsmethodik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AC67464-04F5-B343-8D71-98E2CCC8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4124" y="5953290"/>
            <a:ext cx="2286000" cy="457200"/>
          </a:xfrm>
        </p:spPr>
        <p:txBody>
          <a:bodyPr/>
          <a:lstStyle/>
          <a:p>
            <a:pPr>
              <a:defRPr/>
            </a:pPr>
            <a:fld id="{F8AE9ABE-B139-C34C-A07C-60F73DEA7BB6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0C6E115-4ADE-FE4D-B84D-3BFAB079A063}"/>
              </a:ext>
            </a:extLst>
          </p:cNvPr>
          <p:cNvSpPr txBox="1"/>
          <p:nvPr/>
        </p:nvSpPr>
        <p:spPr>
          <a:xfrm>
            <a:off x="252445" y="580103"/>
            <a:ext cx="3319307" cy="369332"/>
          </a:xfrm>
          <a:prstGeom prst="rect">
            <a:avLst/>
          </a:prstGeom>
          <a:solidFill>
            <a:srgbClr val="004080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Projektplan =&gt; für die Umsetzung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758A377-6A89-A846-99EE-F756C32036C3}"/>
              </a:ext>
            </a:extLst>
          </p:cNvPr>
          <p:cNvSpPr txBox="1"/>
          <p:nvPr/>
        </p:nvSpPr>
        <p:spPr>
          <a:xfrm>
            <a:off x="252445" y="1066437"/>
            <a:ext cx="2232248" cy="369332"/>
          </a:xfrm>
          <a:prstGeom prst="rect">
            <a:avLst/>
          </a:prstGeom>
          <a:solidFill>
            <a:srgbClr val="003B70"/>
          </a:solidFill>
        </p:spPr>
        <p:txBody>
          <a:bodyPr wrap="squar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Gantt-Diagramm</a:t>
            </a:r>
          </a:p>
        </p:txBody>
      </p:sp>
      <p:sp>
        <p:nvSpPr>
          <p:cNvPr id="12" name="Line 3">
            <a:extLst>
              <a:ext uri="{FF2B5EF4-FFF2-40B4-BE49-F238E27FC236}">
                <a16:creationId xmlns:a16="http://schemas.microsoft.com/office/drawing/2014/main" id="{349549D3-3B99-9544-BB5F-4A66D4A251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23337" y="1935126"/>
            <a:ext cx="11973" cy="38794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7E0B037B-A5A0-C64D-B412-0DA3DADB5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873" y="1445746"/>
            <a:ext cx="1807385" cy="643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>
            <a:spAutoFit/>
          </a:bodyPr>
          <a:lstStyle/>
          <a:p>
            <a:pPr algn="l"/>
            <a:r>
              <a:rPr lang="de-DE" alt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Arbeitspaket (AP)</a:t>
            </a:r>
          </a:p>
          <a:p>
            <a:pPr algn="l"/>
            <a:r>
              <a:rPr lang="de-DE" alt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Vorgang</a:t>
            </a: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A12F51F1-0097-4542-AB3D-88E938877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425" y="2219040"/>
            <a:ext cx="661878" cy="366107"/>
          </a:xfrm>
          <a:prstGeom prst="rect">
            <a:avLst/>
          </a:prstGeom>
          <a:solidFill>
            <a:srgbClr val="004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r>
              <a:rPr lang="de-DE" altLang="de-DE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  A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B28597A1-55B2-CC47-B378-FA12F891B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425" y="2686007"/>
            <a:ext cx="653864" cy="366107"/>
          </a:xfrm>
          <a:prstGeom prst="rect">
            <a:avLst/>
          </a:prstGeom>
          <a:solidFill>
            <a:srgbClr val="004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r>
              <a:rPr lang="de-DE" altLang="de-DE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  B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8976CBE2-A257-CE47-BE57-2A35E5ECB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438" y="3152973"/>
            <a:ext cx="652260" cy="366107"/>
          </a:xfrm>
          <a:prstGeom prst="rect">
            <a:avLst/>
          </a:prstGeom>
          <a:solidFill>
            <a:srgbClr val="004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r>
              <a:rPr lang="de-DE" altLang="de-DE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  C</a:t>
            </a:r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13CD5658-172E-B948-B336-F0BA007DF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438" y="3619940"/>
            <a:ext cx="671496" cy="366107"/>
          </a:xfrm>
          <a:prstGeom prst="rect">
            <a:avLst/>
          </a:prstGeom>
          <a:solidFill>
            <a:srgbClr val="004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r>
              <a:rPr lang="de-DE" altLang="de-DE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  D</a:t>
            </a:r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A666FD26-16FE-E841-8373-B29F73BF6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425" y="4086906"/>
            <a:ext cx="641040" cy="366107"/>
          </a:xfrm>
          <a:prstGeom prst="rect">
            <a:avLst/>
          </a:prstGeom>
          <a:solidFill>
            <a:srgbClr val="004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r>
              <a:rPr lang="de-DE" altLang="de-DE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  E</a:t>
            </a: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96901B30-42DF-BD4E-A62C-38D3C271D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968" y="4553872"/>
            <a:ext cx="634628" cy="366107"/>
          </a:xfrm>
          <a:prstGeom prst="rect">
            <a:avLst/>
          </a:prstGeom>
          <a:solidFill>
            <a:srgbClr val="004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r>
              <a:rPr lang="de-DE" altLang="de-DE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  F</a:t>
            </a:r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37626562-2A38-1E43-A9F5-08FC76BDA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49" y="5020838"/>
            <a:ext cx="674702" cy="366107"/>
          </a:xfrm>
          <a:prstGeom prst="rect">
            <a:avLst/>
          </a:prstGeom>
          <a:solidFill>
            <a:srgbClr val="004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r>
              <a:rPr lang="de-DE" altLang="de-DE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  G</a:t>
            </a:r>
          </a:p>
        </p:txBody>
      </p:sp>
      <p:sp>
        <p:nvSpPr>
          <p:cNvPr id="22" name="Line 12">
            <a:extLst>
              <a:ext uri="{FF2B5EF4-FFF2-40B4-BE49-F238E27FC236}">
                <a16:creationId xmlns:a16="http://schemas.microsoft.com/office/drawing/2014/main" id="{50A038B6-4334-964C-A97F-771AF05EDD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45958" y="1935127"/>
            <a:ext cx="0" cy="40470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Line 13">
            <a:extLst>
              <a:ext uri="{FF2B5EF4-FFF2-40B4-BE49-F238E27FC236}">
                <a16:creationId xmlns:a16="http://schemas.microsoft.com/office/drawing/2014/main" id="{F7F63C2A-447C-4640-A029-ED5938B190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5708" y="5670858"/>
            <a:ext cx="6537529" cy="2394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Line 14">
            <a:extLst>
              <a:ext uri="{FF2B5EF4-FFF2-40B4-BE49-F238E27FC236}">
                <a16:creationId xmlns:a16="http://schemas.microsoft.com/office/drawing/2014/main" id="{F826AF9A-CBAA-C94E-BA50-4B18054E0DE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8581" y="1947101"/>
            <a:ext cx="0" cy="40470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Line 15">
            <a:extLst>
              <a:ext uri="{FF2B5EF4-FFF2-40B4-BE49-F238E27FC236}">
                <a16:creationId xmlns:a16="http://schemas.microsoft.com/office/drawing/2014/main" id="{C4170E94-23C3-B54D-AE0A-5F7290118591}"/>
              </a:ext>
            </a:extLst>
          </p:cNvPr>
          <p:cNvSpPr>
            <a:spLocks noChangeShapeType="1"/>
          </p:cNvSpPr>
          <p:nvPr/>
        </p:nvSpPr>
        <p:spPr bwMode="auto">
          <a:xfrm>
            <a:off x="3791203" y="1959074"/>
            <a:ext cx="0" cy="40470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Line 16">
            <a:extLst>
              <a:ext uri="{FF2B5EF4-FFF2-40B4-BE49-F238E27FC236}">
                <a16:creationId xmlns:a16="http://schemas.microsoft.com/office/drawing/2014/main" id="{E3CE1E1F-0852-0045-8703-87D8D76D0A4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3824" y="1971047"/>
            <a:ext cx="0" cy="40470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Line 17">
            <a:extLst>
              <a:ext uri="{FF2B5EF4-FFF2-40B4-BE49-F238E27FC236}">
                <a16:creationId xmlns:a16="http://schemas.microsoft.com/office/drawing/2014/main" id="{0F1B69AA-D6E4-A24F-A2DD-503D274410B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6446" y="1983021"/>
            <a:ext cx="0" cy="40470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Line 18">
            <a:extLst>
              <a:ext uri="{FF2B5EF4-FFF2-40B4-BE49-F238E27FC236}">
                <a16:creationId xmlns:a16="http://schemas.microsoft.com/office/drawing/2014/main" id="{70ECED1A-E22F-C04D-B311-660C4535E6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9067" y="1994994"/>
            <a:ext cx="0" cy="40470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Line 19">
            <a:extLst>
              <a:ext uri="{FF2B5EF4-FFF2-40B4-BE49-F238E27FC236}">
                <a16:creationId xmlns:a16="http://schemas.microsoft.com/office/drawing/2014/main" id="{E52A15CA-350A-FA48-882D-15E9051595D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81690" y="2006968"/>
            <a:ext cx="0" cy="40470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Line 20">
            <a:extLst>
              <a:ext uri="{FF2B5EF4-FFF2-40B4-BE49-F238E27FC236}">
                <a16:creationId xmlns:a16="http://schemas.microsoft.com/office/drawing/2014/main" id="{41B39A2D-E064-D748-952A-765A8F91BD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04311" y="2018942"/>
            <a:ext cx="0" cy="40470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Line 21">
            <a:extLst>
              <a:ext uri="{FF2B5EF4-FFF2-40B4-BE49-F238E27FC236}">
                <a16:creationId xmlns:a16="http://schemas.microsoft.com/office/drawing/2014/main" id="{C671B202-D5DE-B040-BAD3-4F5A5466BDF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6933" y="2030915"/>
            <a:ext cx="0" cy="40470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22" descr="Diagonal hell nach unten">
            <a:extLst>
              <a:ext uri="{FF2B5EF4-FFF2-40B4-BE49-F238E27FC236}">
                <a16:creationId xmlns:a16="http://schemas.microsoft.com/office/drawing/2014/main" id="{C77D73C2-6ACB-A547-847D-DFB9F7F78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126" y="2207068"/>
            <a:ext cx="814198" cy="366107"/>
          </a:xfrm>
          <a:prstGeom prst="rect">
            <a:avLst/>
          </a:prstGeom>
          <a:pattFill prst="dkDnDiag">
            <a:fgClr>
              <a:srgbClr val="00408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23" descr="Diagonal hell nach unten">
            <a:extLst>
              <a:ext uri="{FF2B5EF4-FFF2-40B4-BE49-F238E27FC236}">
                <a16:creationId xmlns:a16="http://schemas.microsoft.com/office/drawing/2014/main" id="{3CD3A419-90C8-6C42-8E2B-F400D48DF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3322" y="3141000"/>
            <a:ext cx="1053668" cy="366107"/>
          </a:xfrm>
          <a:prstGeom prst="rect">
            <a:avLst/>
          </a:prstGeom>
          <a:pattFill prst="dkDnDiag">
            <a:fgClr>
              <a:srgbClr val="00408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24">
            <a:extLst>
              <a:ext uri="{FF2B5EF4-FFF2-40B4-BE49-F238E27FC236}">
                <a16:creationId xmlns:a16="http://schemas.microsoft.com/office/drawing/2014/main" id="{23F85FFA-1DA7-D34C-9128-89AB38061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948" y="5737521"/>
            <a:ext cx="5615542" cy="366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>
            <a:spAutoFit/>
          </a:bodyPr>
          <a:lstStyle/>
          <a:p>
            <a:pPr algn="l"/>
            <a:r>
              <a:rPr lang="de-DE" alt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Jan     Feb     März    Apr      Mai      Juni     Juli     Aug     Sept</a:t>
            </a:r>
          </a:p>
        </p:txBody>
      </p:sp>
      <p:sp>
        <p:nvSpPr>
          <p:cNvPr id="35" name="Rectangle 25" descr="Diagonal hell nach unten">
            <a:extLst>
              <a:ext uri="{FF2B5EF4-FFF2-40B4-BE49-F238E27FC236}">
                <a16:creationId xmlns:a16="http://schemas.microsoft.com/office/drawing/2014/main" id="{81BDCE28-8BD4-824B-9514-F3FAEBBE5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938" y="4074932"/>
            <a:ext cx="1951680" cy="366107"/>
          </a:xfrm>
          <a:prstGeom prst="rect">
            <a:avLst/>
          </a:prstGeom>
          <a:pattFill prst="dkDnDiag">
            <a:fgClr>
              <a:srgbClr val="00408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26" descr="Diagonal hell nach unten">
            <a:extLst>
              <a:ext uri="{FF2B5EF4-FFF2-40B4-BE49-F238E27FC236}">
                <a16:creationId xmlns:a16="http://schemas.microsoft.com/office/drawing/2014/main" id="{5ED4B729-FD04-984B-BE4B-F43396185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6976" y="4577820"/>
            <a:ext cx="742357" cy="366107"/>
          </a:xfrm>
          <a:prstGeom prst="rect">
            <a:avLst/>
          </a:prstGeom>
          <a:pattFill prst="dkDnDiag">
            <a:fgClr>
              <a:srgbClr val="00408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27" descr="Diagonal hell nach unten">
            <a:extLst>
              <a:ext uri="{FF2B5EF4-FFF2-40B4-BE49-F238E27FC236}">
                <a16:creationId xmlns:a16="http://schemas.microsoft.com/office/drawing/2014/main" id="{9D31FBE1-CFF5-9A48-B8ED-4CFAF6196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9981" y="5068732"/>
            <a:ext cx="814198" cy="366107"/>
          </a:xfrm>
          <a:prstGeom prst="rect">
            <a:avLst/>
          </a:prstGeom>
          <a:pattFill prst="dkDnDiag">
            <a:fgClr>
              <a:srgbClr val="00408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28">
            <a:extLst>
              <a:ext uri="{FF2B5EF4-FFF2-40B4-BE49-F238E27FC236}">
                <a16:creationId xmlns:a16="http://schemas.microsoft.com/office/drawing/2014/main" id="{5DDC63D7-D220-454B-9D01-FDD0832DD07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623148" y="3679807"/>
            <a:ext cx="3220870" cy="366107"/>
          </a:xfrm>
          <a:prstGeom prst="rect">
            <a:avLst/>
          </a:prstGeom>
          <a:solidFill>
            <a:srgbClr val="004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r>
              <a:rPr lang="de-DE" altLang="de-DE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Zieltermin</a:t>
            </a:r>
          </a:p>
        </p:txBody>
      </p:sp>
      <p:sp>
        <p:nvSpPr>
          <p:cNvPr id="39" name="Rectangle 29">
            <a:extLst>
              <a:ext uri="{FF2B5EF4-FFF2-40B4-BE49-F238E27FC236}">
                <a16:creationId xmlns:a16="http://schemas.microsoft.com/office/drawing/2014/main" id="{FA970307-35A6-F44D-9C3F-67B67C7A3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693" y="903733"/>
            <a:ext cx="5762245" cy="827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>
            <a:spAutoFit/>
          </a:bodyPr>
          <a:lstStyle/>
          <a:p>
            <a:pPr algn="l"/>
            <a:r>
              <a:rPr lang="de-DE" altLang="de-DE" sz="16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Abhängigkeiten zwischen AP = senkrechte Striche</a:t>
            </a:r>
          </a:p>
          <a:p>
            <a:pPr algn="l"/>
            <a:r>
              <a:rPr lang="de-DE" altLang="de-DE" sz="16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Darstellung Pufferzeiten  = </a:t>
            </a:r>
          </a:p>
          <a:p>
            <a:pPr algn="l"/>
            <a:r>
              <a:rPr lang="de-DE" altLang="de-DE" sz="16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Darstellung Meilensteintermine </a:t>
            </a:r>
          </a:p>
        </p:txBody>
      </p:sp>
      <p:sp>
        <p:nvSpPr>
          <p:cNvPr id="40" name="Line 30">
            <a:extLst>
              <a:ext uri="{FF2B5EF4-FFF2-40B4-BE49-F238E27FC236}">
                <a16:creationId xmlns:a16="http://schemas.microsoft.com/office/drawing/2014/main" id="{B566FB3B-F4B3-0044-AE73-BEAD1C590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6755694" y="1066437"/>
            <a:ext cx="589669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84851" tIns="44123" rIns="84851" bIns="44123" anchor="ctr">
            <a:spAutoFit/>
          </a:bodyPr>
          <a:lstStyle/>
          <a:p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Line 31">
            <a:extLst>
              <a:ext uri="{FF2B5EF4-FFF2-40B4-BE49-F238E27FC236}">
                <a16:creationId xmlns:a16="http://schemas.microsoft.com/office/drawing/2014/main" id="{DA7B1254-84C3-3949-BD34-5270F5A320BB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6272" y="1317619"/>
            <a:ext cx="1053668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Line 32">
            <a:extLst>
              <a:ext uri="{FF2B5EF4-FFF2-40B4-BE49-F238E27FC236}">
                <a16:creationId xmlns:a16="http://schemas.microsoft.com/office/drawing/2014/main" id="{1CFF130A-38E3-5B4C-9DE6-9726D70597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3323" y="2306306"/>
            <a:ext cx="0" cy="1161429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33" descr="Diagonal hell nach unten">
            <a:extLst>
              <a:ext uri="{FF2B5EF4-FFF2-40B4-BE49-F238E27FC236}">
                <a16:creationId xmlns:a16="http://schemas.microsoft.com/office/drawing/2014/main" id="{AB5DEDAB-367B-4540-B993-84BBEB0F0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3072" y="2662061"/>
            <a:ext cx="1053668" cy="366107"/>
          </a:xfrm>
          <a:prstGeom prst="rect">
            <a:avLst/>
          </a:prstGeom>
          <a:pattFill prst="dkDnDiag">
            <a:fgClr>
              <a:srgbClr val="00408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Line 34">
            <a:extLst>
              <a:ext uri="{FF2B5EF4-FFF2-40B4-BE49-F238E27FC236}">
                <a16:creationId xmlns:a16="http://schemas.microsoft.com/office/drawing/2014/main" id="{6E9F3310-B620-904A-BF44-CE005ECCF3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98964" y="3204318"/>
            <a:ext cx="0" cy="1161429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tangle 35" descr="Diagonal hell nach unten">
            <a:extLst>
              <a:ext uri="{FF2B5EF4-FFF2-40B4-BE49-F238E27FC236}">
                <a16:creationId xmlns:a16="http://schemas.microsoft.com/office/drawing/2014/main" id="{ADF9ED49-5C70-654C-AEAB-7F890915E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6740" y="3631913"/>
            <a:ext cx="2059441" cy="366107"/>
          </a:xfrm>
          <a:prstGeom prst="rect">
            <a:avLst/>
          </a:prstGeom>
          <a:pattFill prst="dkDnDiag">
            <a:fgClr>
              <a:srgbClr val="00408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Line 36">
            <a:extLst>
              <a:ext uri="{FF2B5EF4-FFF2-40B4-BE49-F238E27FC236}">
                <a16:creationId xmlns:a16="http://schemas.microsoft.com/office/drawing/2014/main" id="{1C94CF6E-FFA9-2C4A-BE36-652A4118E1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49981" y="3671284"/>
            <a:ext cx="0" cy="1676289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Line 37">
            <a:extLst>
              <a:ext uri="{FF2B5EF4-FFF2-40B4-BE49-F238E27FC236}">
                <a16:creationId xmlns:a16="http://schemas.microsoft.com/office/drawing/2014/main" id="{54AD5C5E-8D27-3948-A6F1-ECBA3ECB66B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6181" y="3826939"/>
            <a:ext cx="1005773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Line 38">
            <a:extLst>
              <a:ext uri="{FF2B5EF4-FFF2-40B4-BE49-F238E27FC236}">
                <a16:creationId xmlns:a16="http://schemas.microsoft.com/office/drawing/2014/main" id="{58EADA76-FB69-DC4A-AA6F-1DBBF3A3F7F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50644" y="4257985"/>
            <a:ext cx="311311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Line 39">
            <a:extLst>
              <a:ext uri="{FF2B5EF4-FFF2-40B4-BE49-F238E27FC236}">
                <a16:creationId xmlns:a16="http://schemas.microsoft.com/office/drawing/2014/main" id="{71996F6E-5225-4A4A-B809-96F5D441D34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39333" y="4760872"/>
            <a:ext cx="62262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 anchor="ctr">
            <a:spAutoFit/>
          </a:bodyPr>
          <a:lstStyle/>
          <a:p>
            <a:endParaRPr lang="de-D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ectangle 40">
            <a:extLst>
              <a:ext uri="{FF2B5EF4-FFF2-40B4-BE49-F238E27FC236}">
                <a16:creationId xmlns:a16="http://schemas.microsoft.com/office/drawing/2014/main" id="{488D97AF-CAF3-BB40-BAE2-54F176EC6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4918" y="1408689"/>
            <a:ext cx="2077330" cy="304551"/>
          </a:xfrm>
          <a:prstGeom prst="rect">
            <a:avLst/>
          </a:prstGeom>
          <a:solidFill>
            <a:srgbClr val="003B70"/>
          </a:solidFill>
          <a:ln>
            <a:noFill/>
          </a:ln>
          <a:effectLst/>
        </p:spPr>
        <p:txBody>
          <a:bodyPr wrap="none" lIns="84851" tIns="44123" rIns="84851" bIns="44123">
            <a:spAutoFit/>
          </a:bodyPr>
          <a:lstStyle/>
          <a:p>
            <a:pPr algn="l"/>
            <a:r>
              <a:rPr lang="de-DE" altLang="de-D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1 = Meilensteintermin 1</a:t>
            </a:r>
            <a:endParaRPr lang="de-DE" altLang="de-DE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Rectangle 41">
            <a:extLst>
              <a:ext uri="{FF2B5EF4-FFF2-40B4-BE49-F238E27FC236}">
                <a16:creationId xmlns:a16="http://schemas.microsoft.com/office/drawing/2014/main" id="{FCFECEB8-FC40-AD42-B7FA-0A2A558E9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7202" y="5298184"/>
            <a:ext cx="456694" cy="366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>
            <a:spAutoFit/>
          </a:bodyPr>
          <a:lstStyle/>
          <a:p>
            <a:pPr algn="l"/>
            <a:r>
              <a:rPr lang="de-DE" altLang="de-DE" sz="1800">
                <a:latin typeface="Calibri" panose="020F0502020204030204" pitchFamily="34" charset="0"/>
                <a:cs typeface="Calibri" panose="020F0502020204030204" pitchFamily="34" charset="0"/>
              </a:rPr>
              <a:t>* 1</a:t>
            </a:r>
          </a:p>
        </p:txBody>
      </p:sp>
      <p:sp>
        <p:nvSpPr>
          <p:cNvPr id="52" name="Rectangle 42">
            <a:extLst>
              <a:ext uri="{FF2B5EF4-FFF2-40B4-BE49-F238E27FC236}">
                <a16:creationId xmlns:a16="http://schemas.microsoft.com/office/drawing/2014/main" id="{8366273F-B20D-F24D-ABF2-56E055FF2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3492" y="5274237"/>
            <a:ext cx="456694" cy="366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4851" tIns="44123" rIns="84851" bIns="44123">
            <a:spAutoFit/>
          </a:bodyPr>
          <a:lstStyle/>
          <a:p>
            <a:pPr algn="l"/>
            <a:r>
              <a:rPr lang="de-DE" altLang="de-DE" sz="1800">
                <a:latin typeface="Calibri" panose="020F0502020204030204" pitchFamily="34" charset="0"/>
                <a:cs typeface="Calibri" panose="020F0502020204030204" pitchFamily="34" charset="0"/>
              </a:rPr>
              <a:t>* 2</a:t>
            </a:r>
          </a:p>
        </p:txBody>
      </p:sp>
      <p:sp>
        <p:nvSpPr>
          <p:cNvPr id="54" name="Fußzeilenplatzhalter 2">
            <a:extLst>
              <a:ext uri="{FF2B5EF4-FFF2-40B4-BE49-F238E27FC236}">
                <a16:creationId xmlns:a16="http://schemas.microsoft.com/office/drawing/2014/main" id="{0280383D-FFD7-114C-884A-4F28CC89B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637" y="6213361"/>
            <a:ext cx="4032250" cy="546100"/>
          </a:xfrm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de-DE" sz="1200" b="0" i="0" dirty="0">
                <a:solidFill>
                  <a:srgbClr val="004080"/>
                </a:solidFill>
              </a:rPr>
              <a:t>© Dr. Wolfgang Schröder Personal-Systeme</a:t>
            </a:r>
          </a:p>
        </p:txBody>
      </p:sp>
    </p:spTree>
    <p:extLst>
      <p:ext uri="{BB962C8B-B14F-4D97-AF65-F5344CB8AC3E}">
        <p14:creationId xmlns:p14="http://schemas.microsoft.com/office/powerpoint/2010/main" val="4105026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Text Box 2"/>
          <p:cNvSpPr txBox="1">
            <a:spLocks noChangeArrowheads="1"/>
          </p:cNvSpPr>
          <p:nvPr/>
        </p:nvSpPr>
        <p:spPr bwMode="auto">
          <a:xfrm>
            <a:off x="179388" y="244190"/>
            <a:ext cx="36754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sz="18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Veränderungsmethodik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AC67464-04F5-B343-8D71-98E2CCC8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4124" y="5953290"/>
            <a:ext cx="2286000" cy="457200"/>
          </a:xfrm>
        </p:spPr>
        <p:txBody>
          <a:bodyPr/>
          <a:lstStyle/>
          <a:p>
            <a:pPr>
              <a:defRPr/>
            </a:pPr>
            <a:fld id="{F8AE9ABE-B139-C34C-A07C-60F73DEA7BB6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  <p:sp>
        <p:nvSpPr>
          <p:cNvPr id="54" name="Fußzeilenplatzhalter 2">
            <a:extLst>
              <a:ext uri="{FF2B5EF4-FFF2-40B4-BE49-F238E27FC236}">
                <a16:creationId xmlns:a16="http://schemas.microsoft.com/office/drawing/2014/main" id="{0280383D-FFD7-114C-884A-4F28CC89B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637" y="6213361"/>
            <a:ext cx="4032250" cy="546100"/>
          </a:xfrm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de-DE" sz="1200" b="0" i="0" dirty="0">
                <a:solidFill>
                  <a:srgbClr val="004080"/>
                </a:solidFill>
              </a:rPr>
              <a:t>© Dr. Wolfgang Schröder Personal-Systeme</a:t>
            </a:r>
          </a:p>
        </p:txBody>
      </p:sp>
      <p:sp>
        <p:nvSpPr>
          <p:cNvPr id="53" name="Text Box 2">
            <a:extLst>
              <a:ext uri="{FF2B5EF4-FFF2-40B4-BE49-F238E27FC236}">
                <a16:creationId xmlns:a16="http://schemas.microsoft.com/office/drawing/2014/main" id="{DDE0AC85-AA58-EE4C-8023-4F820F5CF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2481" y="3452521"/>
            <a:ext cx="2442593" cy="1052128"/>
          </a:xfrm>
          <a:prstGeom prst="rect">
            <a:avLst/>
          </a:prstGeom>
          <a:solidFill>
            <a:srgbClr val="004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4851" tIns="44123" rIns="84851" bIns="44123">
            <a:spAutoFit/>
          </a:bodyPr>
          <a:lstStyle>
            <a:lvl1pPr algn="l">
              <a:tabLst>
                <a:tab pos="571500" algn="l"/>
                <a:tab pos="1244600" algn="l"/>
                <a:tab pos="5245100" algn="l"/>
              </a:tabLst>
              <a:defRPr sz="2400">
                <a:solidFill>
                  <a:schemeClr val="tx1"/>
                </a:solidFill>
                <a:latin typeface="Times" charset="0"/>
              </a:defRPr>
            </a:lvl1pPr>
            <a:lvl2pPr marL="292100" algn="l">
              <a:tabLst>
                <a:tab pos="571500" algn="l"/>
                <a:tab pos="1244600" algn="l"/>
                <a:tab pos="5245100" algn="l"/>
              </a:tabLst>
              <a:defRPr sz="2400">
                <a:solidFill>
                  <a:schemeClr val="tx1"/>
                </a:solidFill>
                <a:latin typeface="Times" charset="0"/>
              </a:defRPr>
            </a:lvl2pPr>
            <a:lvl3pPr marL="482600" indent="190500" algn="l">
              <a:tabLst>
                <a:tab pos="571500" algn="l"/>
                <a:tab pos="1244600" algn="l"/>
                <a:tab pos="5245100" algn="l"/>
              </a:tabLst>
              <a:defRPr sz="2400">
                <a:solidFill>
                  <a:schemeClr val="tx1"/>
                </a:solidFill>
                <a:latin typeface="Times" charset="0"/>
              </a:defRPr>
            </a:lvl3pPr>
            <a:lvl4pPr algn="l">
              <a:tabLst>
                <a:tab pos="571500" algn="l"/>
                <a:tab pos="1244600" algn="l"/>
                <a:tab pos="5245100" algn="l"/>
              </a:tabLst>
              <a:defRPr sz="2400">
                <a:solidFill>
                  <a:schemeClr val="tx1"/>
                </a:solidFill>
                <a:latin typeface="Times" charset="0"/>
              </a:defRPr>
            </a:lvl4pPr>
            <a:lvl5pPr algn="l">
              <a:tabLst>
                <a:tab pos="571500" algn="l"/>
                <a:tab pos="1244600" algn="l"/>
                <a:tab pos="5245100" algn="l"/>
              </a:tabLst>
              <a:defRPr sz="2400">
                <a:solidFill>
                  <a:schemeClr val="tx1"/>
                </a:solidFill>
                <a:latin typeface="Times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244600" algn="l"/>
                <a:tab pos="5245100" algn="l"/>
              </a:tabLst>
              <a:defRPr sz="2400">
                <a:solidFill>
                  <a:schemeClr val="tx1"/>
                </a:solidFill>
                <a:latin typeface="Times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244600" algn="l"/>
                <a:tab pos="5245100" algn="l"/>
              </a:tabLst>
              <a:defRPr sz="2400">
                <a:solidFill>
                  <a:schemeClr val="tx1"/>
                </a:solidFill>
                <a:latin typeface="Times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244600" algn="l"/>
                <a:tab pos="5245100" algn="l"/>
              </a:tabLst>
              <a:defRPr sz="2400">
                <a:solidFill>
                  <a:schemeClr val="tx1"/>
                </a:solidFill>
                <a:latin typeface="Times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244600" algn="l"/>
                <a:tab pos="5245100" algn="l"/>
              </a:tabLs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ts val="660"/>
              </a:spcBef>
            </a:pPr>
            <a:endParaRPr lang="de-DE" altLang="de-DE" sz="1697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660"/>
              </a:spcBef>
            </a:pPr>
            <a:r>
              <a:rPr lang="de-DE" altLang="de-DE" sz="1697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Projekt-Management</a:t>
            </a:r>
          </a:p>
          <a:p>
            <a:pPr>
              <a:spcBef>
                <a:spcPts val="660"/>
              </a:spcBef>
            </a:pPr>
            <a:endParaRPr lang="de-DE" altLang="de-DE" sz="1697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Rectangle 5">
            <a:extLst>
              <a:ext uri="{FF2B5EF4-FFF2-40B4-BE49-F238E27FC236}">
                <a16:creationId xmlns:a16="http://schemas.microsoft.com/office/drawing/2014/main" id="{C07E91A7-4130-B94B-972F-6F789A244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888" y="4195245"/>
            <a:ext cx="1999573" cy="1133753"/>
          </a:xfrm>
          <a:prstGeom prst="rect">
            <a:avLst/>
          </a:prstGeom>
          <a:solidFill>
            <a:srgbClr val="004080"/>
          </a:solidFill>
          <a:ln w="9525">
            <a:solidFill>
              <a:srgbClr val="004080"/>
            </a:solidFill>
            <a:miter lim="800000"/>
            <a:headEnd/>
            <a:tailEnd/>
          </a:ln>
          <a:effectLst/>
        </p:spPr>
        <p:txBody>
          <a:bodyPr lIns="84851" tIns="44123" rIns="84851" bIns="44123" anchor="ctr">
            <a:spAutoFit/>
          </a:bodyPr>
          <a:lstStyle/>
          <a:p>
            <a:pPr>
              <a:spcBef>
                <a:spcPts val="566"/>
              </a:spcBef>
            </a:pPr>
            <a:r>
              <a:rPr lang="de-DE" altLang="de-DE" sz="1697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Laissez faire zu Meilensteinen und zur Kontrolle der Ergebnisse</a:t>
            </a:r>
          </a:p>
        </p:txBody>
      </p:sp>
      <p:sp>
        <p:nvSpPr>
          <p:cNvPr id="56" name="Rectangle 6">
            <a:extLst>
              <a:ext uri="{FF2B5EF4-FFF2-40B4-BE49-F238E27FC236}">
                <a16:creationId xmlns:a16="http://schemas.microsoft.com/office/drawing/2014/main" id="{EECC12C0-8760-7744-BBED-4C9B537D5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83" y="2696680"/>
            <a:ext cx="2694036" cy="872592"/>
          </a:xfrm>
          <a:prstGeom prst="rect">
            <a:avLst/>
          </a:prstGeom>
          <a:solidFill>
            <a:srgbClr val="004080"/>
          </a:solidFill>
          <a:ln w="9525">
            <a:solidFill>
              <a:srgbClr val="004080"/>
            </a:solidFill>
            <a:miter lim="800000"/>
            <a:headEnd/>
            <a:tailEnd/>
          </a:ln>
          <a:effectLst/>
        </p:spPr>
        <p:txBody>
          <a:bodyPr lIns="84851" tIns="44123" rIns="84851" bIns="44123" anchor="ctr">
            <a:spAutoFit/>
          </a:bodyPr>
          <a:lstStyle/>
          <a:p>
            <a:pPr>
              <a:spcBef>
                <a:spcPts val="566"/>
              </a:spcBef>
            </a:pPr>
            <a:r>
              <a:rPr lang="de-DE" altLang="de-DE" sz="1697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Laissez faire zur Integration des Projektes in das betriebliche Umfeld</a:t>
            </a:r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0BEABEF3-62D1-8445-914F-27C88C8C3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905" y="1771728"/>
            <a:ext cx="2262991" cy="872592"/>
          </a:xfrm>
          <a:prstGeom prst="rect">
            <a:avLst/>
          </a:prstGeom>
          <a:solidFill>
            <a:srgbClr val="004080"/>
          </a:solidFill>
          <a:ln w="9525">
            <a:solidFill>
              <a:srgbClr val="004080"/>
            </a:solidFill>
            <a:miter lim="800000"/>
            <a:headEnd/>
            <a:tailEnd/>
          </a:ln>
          <a:effectLst/>
        </p:spPr>
        <p:txBody>
          <a:bodyPr lIns="84851" tIns="44123" rIns="84851" bIns="44123" anchor="ctr">
            <a:spAutoFit/>
          </a:bodyPr>
          <a:lstStyle/>
          <a:p>
            <a:pPr>
              <a:spcBef>
                <a:spcPts val="566"/>
              </a:spcBef>
            </a:pPr>
            <a:r>
              <a:rPr lang="de-DE" altLang="de-DE" sz="1697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Keine klaren Ziele als Vorgabe oder als     Phase 0 - Ergebnis</a:t>
            </a:r>
            <a:endParaRPr lang="de-DE" altLang="de-DE" sz="132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Rectangle 8">
            <a:extLst>
              <a:ext uri="{FF2B5EF4-FFF2-40B4-BE49-F238E27FC236}">
                <a16:creationId xmlns:a16="http://schemas.microsoft.com/office/drawing/2014/main" id="{C1A151AA-56F0-5344-A6E3-2A9986B3F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0199" y="4231165"/>
            <a:ext cx="1939707" cy="1133753"/>
          </a:xfrm>
          <a:prstGeom prst="rect">
            <a:avLst/>
          </a:prstGeom>
          <a:solidFill>
            <a:srgbClr val="004080"/>
          </a:solidFill>
          <a:ln w="9525">
            <a:solidFill>
              <a:srgbClr val="004080"/>
            </a:solidFill>
            <a:miter lim="800000"/>
            <a:headEnd/>
            <a:tailEnd/>
          </a:ln>
          <a:effectLst/>
        </p:spPr>
        <p:txBody>
          <a:bodyPr lIns="84851" tIns="44123" rIns="84851" bIns="44123" anchor="ctr">
            <a:spAutoFit/>
          </a:bodyPr>
          <a:lstStyle/>
          <a:p>
            <a:pPr>
              <a:spcBef>
                <a:spcPts val="566"/>
              </a:spcBef>
            </a:pPr>
            <a:r>
              <a:rPr lang="de-DE" altLang="de-DE" sz="1697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Keine Teamentwicklung          für das 	    Projektteam</a:t>
            </a:r>
          </a:p>
        </p:txBody>
      </p:sp>
      <p:sp>
        <p:nvSpPr>
          <p:cNvPr id="59" name="Rectangle 9">
            <a:extLst>
              <a:ext uri="{FF2B5EF4-FFF2-40B4-BE49-F238E27FC236}">
                <a16:creationId xmlns:a16="http://schemas.microsoft.com/office/drawing/2014/main" id="{C7808130-6A42-E846-8082-E91372768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9712" y="5091001"/>
            <a:ext cx="1903786" cy="611430"/>
          </a:xfrm>
          <a:prstGeom prst="rect">
            <a:avLst/>
          </a:prstGeom>
          <a:solidFill>
            <a:srgbClr val="004080"/>
          </a:solidFill>
          <a:ln w="9525">
            <a:solidFill>
              <a:srgbClr val="004080"/>
            </a:solidFill>
            <a:miter lim="800000"/>
            <a:headEnd/>
            <a:tailEnd/>
          </a:ln>
          <a:effectLst/>
        </p:spPr>
        <p:txBody>
          <a:bodyPr lIns="84851" tIns="44123" rIns="84851" bIns="44123" anchor="ctr">
            <a:spAutoFit/>
          </a:bodyPr>
          <a:lstStyle/>
          <a:p>
            <a:pPr>
              <a:spcBef>
                <a:spcPts val="566"/>
              </a:spcBef>
            </a:pPr>
            <a:r>
              <a:rPr lang="de-DE" altLang="de-DE" sz="1697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Projektmethoden- fetischismus</a:t>
            </a:r>
          </a:p>
        </p:txBody>
      </p:sp>
      <p:sp>
        <p:nvSpPr>
          <p:cNvPr id="60" name="Rectangle 10">
            <a:extLst>
              <a:ext uri="{FF2B5EF4-FFF2-40B4-BE49-F238E27FC236}">
                <a16:creationId xmlns:a16="http://schemas.microsoft.com/office/drawing/2014/main" id="{E8C89974-55AC-C043-9AFC-7B6241EFA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6386" y="2352075"/>
            <a:ext cx="2382725" cy="1133753"/>
          </a:xfrm>
          <a:prstGeom prst="rect">
            <a:avLst/>
          </a:prstGeom>
          <a:solidFill>
            <a:srgbClr val="004080"/>
          </a:solidFill>
          <a:ln w="9525">
            <a:solidFill>
              <a:srgbClr val="004080"/>
            </a:solidFill>
            <a:miter lim="800000"/>
            <a:headEnd/>
            <a:tailEnd/>
          </a:ln>
          <a:effectLst/>
        </p:spPr>
        <p:txBody>
          <a:bodyPr lIns="84851" tIns="44123" rIns="84851" bIns="44123" anchor="ctr">
            <a:spAutoFit/>
          </a:bodyPr>
          <a:lstStyle/>
          <a:p>
            <a:pPr>
              <a:spcBef>
                <a:spcPts val="566"/>
              </a:spcBef>
            </a:pPr>
            <a:r>
              <a:rPr lang="de-DE" altLang="de-DE" sz="1697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Kein ergebnisorientiertes Teambuilding und Gestaltung der Rahmenbedingungen</a:t>
            </a:r>
          </a:p>
        </p:txBody>
      </p:sp>
      <p:sp>
        <p:nvSpPr>
          <p:cNvPr id="61" name="Text Box 11">
            <a:extLst>
              <a:ext uri="{FF2B5EF4-FFF2-40B4-BE49-F238E27FC236}">
                <a16:creationId xmlns:a16="http://schemas.microsoft.com/office/drawing/2014/main" id="{3BAE8CE5-36F9-BD4C-85F1-9DF5572D0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081074"/>
            <a:ext cx="6368049" cy="396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84851" tIns="44123" rIns="84851" bIns="44123">
            <a:spAutoFit/>
          </a:bodyPr>
          <a:lstStyle/>
          <a:p>
            <a:pPr algn="l">
              <a:spcBef>
                <a:spcPct val="50000"/>
              </a:spcBef>
            </a:pPr>
            <a:r>
              <a:rPr lang="de-DE" altLang="de-DE" sz="2000" dirty="0">
                <a:solidFill>
                  <a:srgbClr val="004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sind die Kernprobleme im Projektmanagement ?</a:t>
            </a:r>
          </a:p>
        </p:txBody>
      </p:sp>
    </p:spTree>
    <p:extLst>
      <p:ext uri="{BB962C8B-B14F-4D97-AF65-F5344CB8AC3E}">
        <p14:creationId xmlns:p14="http://schemas.microsoft.com/office/powerpoint/2010/main" val="1220300187"/>
      </p:ext>
    </p:extLst>
  </p:cSld>
  <p:clrMapOvr>
    <a:masterClrMapping/>
  </p:clrMapOvr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eere Präsentation">
      <a:majorFont>
        <a:latin typeface="Helvetica"/>
        <a:ea typeface="ＭＳ Ｐゴシック"/>
        <a:cs typeface=""/>
      </a:majorFont>
      <a:minorFont>
        <a:latin typeface="Helvetic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9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9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" charset="0"/>
            <a:ea typeface="ＭＳ Ｐゴシック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Wolfgangs HD:Programme:Microsoft Office 98:Microsoft Office 98:Vorlagen:Leere Präsentation</Template>
  <TotalTime>0</TotalTime>
  <Words>1016</Words>
  <Application>Microsoft Macintosh PowerPoint</Application>
  <PresentationFormat>Bildschirmpräsentation (4:3)</PresentationFormat>
  <Paragraphs>130</Paragraphs>
  <Slides>9</Slides>
  <Notes>9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Calibri</vt:lpstr>
      <vt:lpstr>Helvetica</vt:lpstr>
      <vt:lpstr>Times</vt:lpstr>
      <vt:lpstr>Leere Präsentation</vt:lpstr>
      <vt:lpstr>Clip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EMBA 2015</dc:title>
  <dc:subject/>
  <dc:creator>Dr. Wolfgang Schröder</dc:creator>
  <cp:keywords/>
  <dc:description/>
  <cp:lastModifiedBy>Wolfgang Schröder</cp:lastModifiedBy>
  <cp:revision>1221</cp:revision>
  <cp:lastPrinted>2017-06-29T13:02:00Z</cp:lastPrinted>
  <dcterms:created xsi:type="dcterms:W3CDTF">2000-07-11T18:59:56Z</dcterms:created>
  <dcterms:modified xsi:type="dcterms:W3CDTF">2022-08-27T12:53:01Z</dcterms:modified>
  <cp:category/>
</cp:coreProperties>
</file>